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0"/>
  </p:notesMasterIdLst>
  <p:handoutMasterIdLst>
    <p:handoutMasterId r:id="rId21"/>
  </p:handoutMasterIdLst>
  <p:sldIdLst>
    <p:sldId id="256" r:id="rId5"/>
    <p:sldId id="278" r:id="rId6"/>
    <p:sldId id="282" r:id="rId7"/>
    <p:sldId id="283" r:id="rId8"/>
    <p:sldId id="285" r:id="rId9"/>
    <p:sldId id="277" r:id="rId10"/>
    <p:sldId id="279" r:id="rId11"/>
    <p:sldId id="286" r:id="rId12"/>
    <p:sldId id="289" r:id="rId13"/>
    <p:sldId id="291" r:id="rId14"/>
    <p:sldId id="292" r:id="rId15"/>
    <p:sldId id="294" r:id="rId16"/>
    <p:sldId id="295" r:id="rId17"/>
    <p:sldId id="296" r:id="rId18"/>
    <p:sldId id="299" r:id="rId19"/>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7151CBC-9105-0A7D-2870-5B3540366976}" name="Anna Fumagalli" initials="AF" userId="Anna Fumagall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0FC"/>
    <a:srgbClr val="66CCFF"/>
    <a:srgbClr val="5F5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7701" autoAdjust="0"/>
  </p:normalViewPr>
  <p:slideViewPr>
    <p:cSldViewPr snapToGrid="0">
      <p:cViewPr>
        <p:scale>
          <a:sx n="66" d="100"/>
          <a:sy n="66" d="100"/>
        </p:scale>
        <p:origin x="1320" y="-10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23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CEB73A-EAD8-4600-A937-149261040EA7}" type="datetime1">
              <a:rPr lang="it-IT" smtClean="0"/>
              <a:t>14/09/2022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it-IT" smtClean="0"/>
              <a:t>‹N›</a:t>
            </a:fld>
            <a:endParaRPr lang="it-IT"/>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578EB8-0800-413D-B171-4C9FED7732A0}" type="datetime1">
              <a:rPr lang="it-IT" noProof="0" smtClean="0"/>
              <a:t>14/09/2022</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it-IT" noProof="0" smtClean="0"/>
              <a:t>‹N›</a:t>
            </a:fld>
            <a:endParaRPr lang="it-IT"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would like to start our presentation justifying the title we named it after. “Translation” because it is about the detection of hand gestures of the American Sign Language thus ASL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1</a:t>
            </a:fld>
            <a:endParaRPr lang="it-IT"/>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the real last training, the maximum value of accuracy and the lower value of loss reach over 0.97 and less than 0.08 but it’s immediately visible that this last training is unstable.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10</a:t>
            </a:fld>
            <a:endParaRPr lang="it-IT" noProof="0"/>
          </a:p>
        </p:txBody>
      </p:sp>
    </p:spTree>
    <p:extLst>
      <p:ext uri="{BB962C8B-B14F-4D97-AF65-F5344CB8AC3E}">
        <p14:creationId xmlns:p14="http://schemas.microsoft.com/office/powerpoint/2010/main" val="304361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To conclude our presentation, we’d like to show other two architectures tried with our dataset. We found these two models on the web and their links are reported in the following slides.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11</a:t>
            </a:fld>
            <a:endParaRPr lang="it-IT" noProof="0"/>
          </a:p>
        </p:txBody>
      </p:sp>
    </p:spTree>
    <p:extLst>
      <p:ext uri="{BB962C8B-B14F-4D97-AF65-F5344CB8AC3E}">
        <p14:creationId xmlns:p14="http://schemas.microsoft.com/office/powerpoint/2010/main" val="214606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first model has an architecture that seemed to be easier than ours and trained quicker. In fact, its training lasts about half of the time with respect to our model. On the other hand, the maximum value of accuracy reached before the training has become unstable was considerably lower than ours.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12</a:t>
            </a:fld>
            <a:endParaRPr lang="it-IT" noProof="0"/>
          </a:p>
        </p:txBody>
      </p:sp>
    </p:spTree>
    <p:extLst>
      <p:ext uri="{BB962C8B-B14F-4D97-AF65-F5344CB8AC3E}">
        <p14:creationId xmlns:p14="http://schemas.microsoft.com/office/powerpoint/2010/main" val="960611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Instead, regarding the second model, it has a more complex structure than ours. This might be the reason why the training was much slower as well: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infact</a:t>
            </a:r>
            <a:r>
              <a:rPr lang="en-GB" sz="1800" dirty="0">
                <a:effectLst/>
                <a:latin typeface="Calibri" panose="020F0502020204030204" pitchFamily="34" charset="0"/>
                <a:ea typeface="Calibri" panose="020F0502020204030204" pitchFamily="34" charset="0"/>
                <a:cs typeface="Times New Roman" panose="02020603050405020304" pitchFamily="18" charset="0"/>
              </a:rPr>
              <a:t>, each epoch of the training lasted about 30 minutes. The accuracy after 15 hours of training has reached 70% of accuracy. Maybe with this structure we could have achieved better results than the one reached with our model, but the necessary time would be unmanageable.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13</a:t>
            </a:fld>
            <a:endParaRPr lang="it-IT" noProof="0"/>
          </a:p>
        </p:txBody>
      </p:sp>
    </p:spTree>
    <p:extLst>
      <p:ext uri="{BB962C8B-B14F-4D97-AF65-F5344CB8AC3E}">
        <p14:creationId xmlns:p14="http://schemas.microsoft.com/office/powerpoint/2010/main" val="393061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conclusion, the model we developed seems to reach better results in terms of time and accuracy, or, unless the best trade-off between them.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Our project has no claim to be more than what we’ve already explained but, thinking big, it could be developed in something surely more sophisticated that could improve the quality of life of hearing-impaired people. Let’s think for example of a mobile device or an app able to “speak” for hearing – impaired people in real time modality, translating hand-gestures for sign language.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That’s the end of </a:t>
            </a:r>
            <a:r>
              <a:rPr lang="en-GB" sz="1800">
                <a:effectLst/>
                <a:latin typeface="Calibri" panose="020F0502020204030204" pitchFamily="34" charset="0"/>
                <a:ea typeface="Calibri" panose="020F0502020204030204" pitchFamily="34" charset="0"/>
                <a:cs typeface="Times New Roman" panose="02020603050405020304" pitchFamily="18" charset="0"/>
              </a:rPr>
              <a:t>our presentation</a:t>
            </a:r>
            <a:endParaRPr lang="it-IT" dirty="0"/>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14</a:t>
            </a:fld>
            <a:endParaRPr lang="it-IT" noProof="0"/>
          </a:p>
        </p:txBody>
      </p:sp>
    </p:spTree>
    <p:extLst>
      <p:ext uri="{BB962C8B-B14F-4D97-AF65-F5344CB8AC3E}">
        <p14:creationId xmlns:p14="http://schemas.microsoft.com/office/powerpoint/2010/main" val="247109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Thank you for your attention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15</a:t>
            </a:fld>
            <a:endParaRPr lang="it-IT" noProof="0"/>
          </a:p>
        </p:txBody>
      </p:sp>
    </p:spTree>
    <p:extLst>
      <p:ext uri="{BB962C8B-B14F-4D97-AF65-F5344CB8AC3E}">
        <p14:creationId xmlns:p14="http://schemas.microsoft.com/office/powerpoint/2010/main" val="105411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main reason that led us to develop this project is that conversation through sign language can be challenging for those who can’t recognize the gestures hearing-impaired people are making.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As I was saying, our project is about producing a model to recognize fingerspelling-based hand gestures of the ASL through a vision-based model.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 do that we chose to use a convolutional neural network.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database we used is the ASL ALPHABETH database linked in the presentation.</a:t>
            </a:r>
          </a:p>
          <a:p>
            <a:pPr>
              <a:lnSpc>
                <a:spcPct val="107000"/>
              </a:lnSpc>
              <a:spcAft>
                <a:spcPts val="800"/>
              </a:spcAft>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2</a:t>
            </a:fld>
            <a:endParaRPr lang="it-IT" noProof="0"/>
          </a:p>
        </p:txBody>
      </p:sp>
    </p:spTree>
    <p:extLst>
      <p:ext uri="{BB962C8B-B14F-4D97-AF65-F5344CB8AC3E}">
        <p14:creationId xmlns:p14="http://schemas.microsoft.com/office/powerpoint/2010/main" val="355811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path is the one shown. There are two folders, one for the test and one for the training and they share an identical structure. They contain 29 folders each: 26 of them are named after the alphabet letters(A-Z) and the 3 remaining folders are “del” (delate), “nothing” and “space”.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training folders contain two thousand images each while the test folders have only a thousand.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see an example of the letter “A” (---). As we can see, the hand is shown in different lights, positions, sizes, rotations, blur levels, background, etc.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3</a:t>
            </a:fld>
            <a:endParaRPr lang="it-IT" noProof="0"/>
          </a:p>
        </p:txBody>
      </p:sp>
    </p:spTree>
    <p:extLst>
      <p:ext uri="{BB962C8B-B14F-4D97-AF65-F5344CB8AC3E}">
        <p14:creationId xmlns:p14="http://schemas.microsoft.com/office/powerpoint/2010/main" val="363930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Let’s get to the heart of our project: the code. The first part that’s worthy of explanation is importing the data. The import of both training and test data share the same lines so in the presentation just one of these two codes is shown. We’ve created a mask, assigning to each folder of the training dataset a number from zero to twenty-eight making them and their order easier to be recognized by the compiler. We’ve initialized a counter variable to choose the number of images for each folder. For the training-set we chose 1700 images while for the test-set we chose 550 images for each folder. The import code returns two arrays called x and y: one has the folders taken and the other one has their referred labels.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We’d like to point out that the training set is itself divided (--): there’s an actual training-set and a validation set. The line of the code referred to this split up is the one shown.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4</a:t>
            </a:fld>
            <a:endParaRPr lang="it-IT" noProof="0"/>
          </a:p>
        </p:txBody>
      </p:sp>
    </p:spTree>
    <p:extLst>
      <p:ext uri="{BB962C8B-B14F-4D97-AF65-F5344CB8AC3E}">
        <p14:creationId xmlns:p14="http://schemas.microsoft.com/office/powerpoint/2010/main" val="108885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Here’s the model we implemented. We’ve used a CNN, that is a class of artificial neural network that analyses visual imagery based on the convolution with kernels.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All the layers it is composed by, were chosen empirically, trying them repeatedly, and the attempts can be found in the git. They are: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A first convolution layer: this is the first layer in a CNN. It has </a:t>
            </a:r>
            <a:r>
              <a:rPr lang="en-GB" sz="1800" i="0" dirty="0">
                <a:effectLst/>
                <a:latin typeface="Calibri" panose="020F0502020204030204" pitchFamily="34" charset="0"/>
                <a:ea typeface="Calibri" panose="020F0502020204030204" pitchFamily="34" charset="0"/>
                <a:cs typeface="Times New Roman" panose="02020603050405020304" pitchFamily="18" charset="0"/>
              </a:rPr>
              <a:t>kernels or filters</a:t>
            </a:r>
            <a:r>
              <a:rPr lang="en-GB" sz="1800" dirty="0">
                <a:effectLst/>
                <a:latin typeface="Calibri" panose="020F0502020204030204" pitchFamily="34" charset="0"/>
                <a:ea typeface="Calibri" panose="020F0502020204030204" pitchFamily="34" charset="0"/>
                <a:cs typeface="Times New Roman" panose="02020603050405020304" pitchFamily="18" charset="0"/>
              </a:rPr>
              <a:t>, meaning matrices that slide along input features and provide feature maps. In this first layer we have 32 kernels of dimension 5 per 5</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An activation function: it is a non linear function used to get probabilities of the input being in a particular class thus it makes classification. We used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800" dirty="0">
                <a:effectLst/>
                <a:latin typeface="Calibri" panose="020F0502020204030204" pitchFamily="34" charset="0"/>
                <a:ea typeface="Calibri" panose="020F0502020204030204" pitchFamily="34" charset="0"/>
                <a:cs typeface="Times New Roman" panose="02020603050405020304" pitchFamily="18" charset="0"/>
              </a:rPr>
              <a:t>, a sort of a ramp function.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Batch Normalization: it accelerates training and provides some regularization making the neural network more stable, reducing generalization error. </a:t>
            </a:r>
          </a:p>
          <a:p>
            <a:pPr marL="342900" lvl="0" indent="-342900">
              <a:lnSpc>
                <a:spcPct val="107000"/>
              </a:lnSpc>
              <a:buFont typeface="+mj-lt"/>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rPr>
              <a:t>A pooling layer: in general terms pooling layer reduce the number of parameters of the input. The kind of pooling we chose was max Pooling that has a Kernel that moves across the matrix and for each position takes the max value and put it in the corresponding position of the output matrix.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have then used twice again these layers already explained, adding dropout layers that randomly set input units to 0 with a frequency- in this case- of 0.7 at each step during training time, which does regularization helping prevent overfitting.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the image has passed, through all the convolutional layers and pooling layers, output will be passed to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dense </a:t>
            </a:r>
            <a:r>
              <a:rPr lang="en-GB" sz="1800" dirty="0">
                <a:effectLst/>
                <a:latin typeface="Calibri" panose="020F0502020204030204" pitchFamily="34" charset="0"/>
                <a:ea typeface="Calibri" panose="020F0502020204030204" pitchFamily="34" charset="0"/>
                <a:cs typeface="Times New Roman" panose="02020603050405020304" pitchFamily="18" charset="0"/>
              </a:rPr>
              <a:t>layer. It is a simple layer of neurons in which each neuron receives input from all the neurons of previous layers, thus called as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dense</a:t>
            </a:r>
            <a:r>
              <a:rPr lang="en-GB" sz="1800" dirty="0">
                <a:effectLst/>
                <a:latin typeface="Calibri" panose="020F0502020204030204" pitchFamily="34" charset="0"/>
                <a:ea typeface="Calibri" panose="020F0502020204030204" pitchFamily="34" charset="0"/>
                <a:cs typeface="Times New Roman" panose="02020603050405020304" pitchFamily="18" charset="0"/>
              </a:rPr>
              <a:t>. It is passed in an activation function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reLU</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softmax</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But we cannot pass output of convolutional layer directly to the dense layer because output of convolutional layer is multi-dimensional shaped (2D), and dense layer requires input in single-dimensional shape 1-D array. This is the reason why we’ve used the layer Flatten(), that flattens the input: it converts the data into 1-dimensional array for inputting to the next layer.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can notice that there’s a dropout layer commented because it turns out empirically that it reduces the performances of the network. We have also found out that using more and smaller kernels in the following convolutional layers helped us to reach better results.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part of the code refers to the compilation of the model. An optimizer and a loss function are needed: we use the Adam Optimizer that is a stochastic gradient descent method that takes as argument the learning rate, set as 1 to the power of -5 and we choose as loss function the categorical cross-entropy function designed to quantify the difference between two probability distributions.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Now we show the summary of the model.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5</a:t>
            </a:fld>
            <a:endParaRPr lang="it-IT" noProof="0"/>
          </a:p>
        </p:txBody>
      </p:sp>
    </p:spTree>
    <p:extLst>
      <p:ext uri="{BB962C8B-B14F-4D97-AF65-F5344CB8AC3E}">
        <p14:creationId xmlns:p14="http://schemas.microsoft.com/office/powerpoint/2010/main" val="426795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Let’s talk now about the training of the neural network previously described.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Before starting with the actual training, we added two functions that helped us monitoring the network: this two function are early stopping and check pointers. Early stopping is a form of regularization used to avoid overfitting when training a network with an iterative method, such as gradient descent. It stops the training before it has a chance to overfit. The argument it takes called </a:t>
            </a:r>
            <a:r>
              <a:rPr lang="en-GB" sz="1800" i="1" dirty="0">
                <a:effectLst/>
                <a:latin typeface="Calibri" panose="020F0502020204030204" pitchFamily="34" charset="0"/>
                <a:ea typeface="Calibri" panose="020F0502020204030204" pitchFamily="34" charset="0"/>
                <a:cs typeface="Times New Roman" panose="02020603050405020304" pitchFamily="18" charset="0"/>
              </a:rPr>
              <a:t>patience</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the number of epochs without improvement after which training will be early stopped.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Check pointers, instead, are a way to save weights (in a checkpoint file) at each epoch, so the weights can be loaded later to continue the training from the state saved. This resulted particularly useful considering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limits.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6</a:t>
            </a:fld>
            <a:endParaRPr lang="it-IT"/>
          </a:p>
        </p:txBody>
      </p:sp>
    </p:spTree>
    <p:extLst>
      <p:ext uri="{BB962C8B-B14F-4D97-AF65-F5344CB8AC3E}">
        <p14:creationId xmlns:p14="http://schemas.microsoft.com/office/powerpoint/2010/main" val="395984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As we can see, at the beginning we had put just a few images to test the parameters of the training and how they vary. This is because we chose to implement the model by ourselves, not using pre-trained networks already available on the web. These shown are just a notable selection of all the training done, which overall duration is of about 90 hours.  The last training reported, has 1700 images for training and 550 images for test: this choice was again due to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limitations in terms of time and RAM usage.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7</a:t>
            </a:fld>
            <a:endParaRPr lang="it-IT" noProof="0"/>
          </a:p>
        </p:txBody>
      </p:sp>
    </p:spTree>
    <p:extLst>
      <p:ext uri="{BB962C8B-B14F-4D97-AF65-F5344CB8AC3E}">
        <p14:creationId xmlns:p14="http://schemas.microsoft.com/office/powerpoint/2010/main" val="283275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made a chart of the accuracy and loss functions all along the trainings and the results they gave us at the very first one with the maximum of images considered are shown. We reported the accuracy and the loss functions over the epochs that were around 0.2 and 3 respectively.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8</a:t>
            </a:fld>
            <a:endParaRPr lang="it-IT" noProof="0"/>
          </a:p>
        </p:txBody>
      </p:sp>
    </p:spTree>
    <p:extLst>
      <p:ext uri="{BB962C8B-B14F-4D97-AF65-F5344CB8AC3E}">
        <p14:creationId xmlns:p14="http://schemas.microsoft.com/office/powerpoint/2010/main" val="227668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then reported the last two trainings done: the last but one accuracy reached peaks over 0.95 while the loss function decreased until about 0.14.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pPr rtl="0"/>
            <a:fld id="{4B725628-3A68-42F4-BA86-981817953149}" type="slidenum">
              <a:rPr lang="it-IT" noProof="0" smtClean="0"/>
              <a:t>9</a:t>
            </a:fld>
            <a:endParaRPr lang="it-IT" noProof="0"/>
          </a:p>
        </p:txBody>
      </p:sp>
    </p:spTree>
    <p:extLst>
      <p:ext uri="{BB962C8B-B14F-4D97-AF65-F5344CB8AC3E}">
        <p14:creationId xmlns:p14="http://schemas.microsoft.com/office/powerpoint/2010/main" val="410392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4" name="Segnaposto data 3"/>
          <p:cNvSpPr>
            <a:spLocks noGrp="1"/>
          </p:cNvSpPr>
          <p:nvPr>
            <p:ph type="dt" sz="half" idx="10"/>
          </p:nvPr>
        </p:nvSpPr>
        <p:spPr/>
        <p:txBody>
          <a:bodyPr rtlCol="0"/>
          <a:lstStyle>
            <a:lvl1pPr algn="l">
              <a:defRPr/>
            </a:lvl1pPr>
          </a:lstStyle>
          <a:p>
            <a:pPr rtl="0"/>
            <a:fld id="{D1A77043-AAC3-4CE5-909F-9E9CCAA93B8E}" type="datetime1">
              <a:rPr lang="it-IT" noProof="0" smtClean="0"/>
              <a:t>14/09/2022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2CCD911A-A8E3-4BD3-8F77-72C05E6B7E00}" type="datetime1">
              <a:rPr lang="it-IT" noProof="0" smtClean="0"/>
              <a:t>14/09/2022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1" y="762000"/>
            <a:ext cx="2628900" cy="5410200"/>
          </a:xfrm>
        </p:spPr>
        <p:txBody>
          <a:bodyPr vert="eaVert" lIns="45720" tIns="91440" rIns="45720" bIns="91440"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990601" y="762000"/>
            <a:ext cx="7581900" cy="5410200"/>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9AFFBC14-9128-4A2B-8EAD-A0D8516EF319}" type="datetime1">
              <a:rPr lang="it-IT" noProof="0" smtClean="0"/>
              <a:t>14/09/2022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7" name="Connettore dirit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1C1ED0B1-112A-49C8-AB34-7F4272944537}" type="datetime1">
              <a:rPr lang="it-IT" noProof="0" smtClean="0"/>
              <a:t>14/09/2022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ttango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it-IT" noProof="0"/>
              <a:t>Fare clic per modificare lo stile del titolo dello schema</a:t>
            </a:r>
          </a:p>
        </p:txBody>
      </p:sp>
      <p:sp>
        <p:nvSpPr>
          <p:cNvPr id="3" name="Segnaposto testo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lo stile del titolo</a:t>
            </a:r>
          </a:p>
        </p:txBody>
      </p:sp>
      <p:sp>
        <p:nvSpPr>
          <p:cNvPr id="4" name="Segnaposto data 3"/>
          <p:cNvSpPr>
            <a:spLocks noGrp="1"/>
          </p:cNvSpPr>
          <p:nvPr>
            <p:ph type="dt" sz="half" idx="10"/>
          </p:nvPr>
        </p:nvSpPr>
        <p:spPr/>
        <p:txBody>
          <a:bodyPr rtlCol="0"/>
          <a:lstStyle/>
          <a:p>
            <a:pPr rtl="0"/>
            <a:fld id="{E51C833E-99AA-41C9-B8C1-B51119E39288}" type="datetime1">
              <a:rPr lang="it-IT" noProof="0" smtClean="0"/>
              <a:t>14/09/2022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024128" y="585216"/>
            <a:ext cx="9720072" cy="1499616"/>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024127"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5989320" y="2286000"/>
            <a:ext cx="4754880" cy="4023360"/>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CF5B902D-61CD-4308-9E18-2DE1C1CFC836}" type="datetime1">
              <a:rPr lang="it-IT" noProof="0" smtClean="0"/>
              <a:t>14/09/2022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2412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noProof="0"/>
              <a:t>Fare clic per modificare gli stili del testo dello schema</a:t>
            </a:r>
          </a:p>
        </p:txBody>
      </p:sp>
      <p:sp>
        <p:nvSpPr>
          <p:cNvPr id="6" name="Segnaposto contenuto 5"/>
          <p:cNvSpPr>
            <a:spLocks noGrp="1"/>
          </p:cNvSpPr>
          <p:nvPr>
            <p:ph sz="quarter" idx="4"/>
          </p:nvPr>
        </p:nvSpPr>
        <p:spPr>
          <a:xfrm>
            <a:off x="5990888" y="2967788"/>
            <a:ext cx="4754880" cy="3341572"/>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15663BD5-20EA-4BC4-819E-5060CD98FF49}" type="datetime1">
              <a:rPr lang="it-IT" noProof="0" smtClean="0"/>
              <a:t>14/09/2022</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15015D62-7C9C-4C94-8B89-E927C9836E14}" type="datetime1">
              <a:rPr lang="it-IT" noProof="0" smtClean="0"/>
              <a:t>14/09/2022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A3CFE154-86A8-4BE2-B440-68BDF2676FF5}" type="datetime1">
              <a:rPr lang="it-IT" noProof="0" smtClean="0"/>
              <a:t>14/09/2022</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Titolo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it-IT" noProof="0"/>
              <a:t>Fare clic per modificare lo stile del titolo dello schema</a:t>
            </a:r>
          </a:p>
        </p:txBody>
      </p:sp>
      <p:sp>
        <p:nvSpPr>
          <p:cNvPr id="3" name="Segnaposto contenut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D56AC0F3-0AFC-45BA-BDF9-5544600639D7}" type="datetime1">
              <a:rPr lang="it-IT" noProof="0" smtClean="0"/>
              <a:t>14/09/2022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4FAB73BC-B049-4115-A692-8D63A059BFB8}" type="slidenum">
              <a:rPr lang="it-IT" noProof="0" smtClean="0"/>
              <a:t>‹N›</a:t>
            </a:fld>
            <a:endParaRPr lang="it-IT"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3450E5FD-789D-4FAC-B7B5-8D187607B8F3}" type="datetime1">
              <a:rPr lang="it-IT" noProof="0" smtClean="0"/>
              <a:t>14/09/2022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867E5644-1E61-4311-A31E-84CB9C7AA8A9}" type="slidenum">
              <a:rPr lang="it-IT" noProof="0" smtClean="0"/>
              <a:t>‹N›</a:t>
            </a:fld>
            <a:endParaRPr lang="it-IT" noProof="0"/>
          </a:p>
        </p:txBody>
      </p:sp>
      <p:cxnSp>
        <p:nvCxnSpPr>
          <p:cNvPr id="8" name="Connettore dirit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1000"/>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05676865-DD30-4136-B41D-E856523C698A}" type="datetime1">
              <a:rPr lang="it-IT" noProof="0" smtClean="0"/>
              <a:t>14/09/2022</a:t>
            </a:fld>
            <a:endParaRPr lang="it-IT" noProof="0"/>
          </a:p>
        </p:txBody>
      </p:sp>
      <p:sp>
        <p:nvSpPr>
          <p:cNvPr id="5" name="Segnaposto piè di pa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it-IT" noProof="0"/>
          </a:p>
        </p:txBody>
      </p:sp>
      <p:sp>
        <p:nvSpPr>
          <p:cNvPr id="6" name="Segnaposto numero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cxnSp>
        <p:nvCxnSpPr>
          <p:cNvPr id="7" name="Connettore dirit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hyperlink" Target="https://www.kaggle.com/code/namanmanchanda/asl-detection-99-accurac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45.png"/><Relationship Id="rId4" Type="http://schemas.openxmlformats.org/officeDocument/2006/relationships/hyperlink" Target="https://github.com/VeroJulianaSchmalz/LIS-Recognition-with-Deep-Learn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5.xml"/><Relationship Id="rId16"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image" Target="../media/image11.png"/><Relationship Id="rId5" Type="http://schemas.microsoft.com/office/2007/relationships/hdphoto" Target="../media/hdphoto1.wdp"/><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using%20the%20Convolutional%20Neural%20Networks"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microsoft.com/office/2007/relationships/hdphoto" Target="../media/hdphoto3.wdp"/><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6.png"/><Relationship Id="rId7" Type="http://schemas.openxmlformats.org/officeDocument/2006/relationships/image" Target="../media/image19.png"/><Relationship Id="rId12"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8.sv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svg"/><Relationship Id="rId4" Type="http://schemas.microsoft.com/office/2007/relationships/hdphoto" Target="../media/hdphoto4.wdp"/><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9F6641D-ADF3-40BD-9BA3-E740E77C8826}"/>
              </a:ext>
            </a:extLst>
          </p:cNvPr>
          <p:cNvSpPr>
            <a:spLocks noGrp="1"/>
          </p:cNvSpPr>
          <p:nvPr>
            <p:ph type="body" sz="half" idx="2"/>
          </p:nvPr>
        </p:nvSpPr>
        <p:spPr>
          <a:xfrm>
            <a:off x="8897492" y="5483152"/>
            <a:ext cx="3200400" cy="1105521"/>
          </a:xfrm>
        </p:spPr>
        <p:txBody>
          <a:bodyPr rtlCol="0" anchor="ctr">
            <a:normAutofit/>
          </a:bodyPr>
          <a:lstStyle/>
          <a:p>
            <a:r>
              <a:rPr lang="it-IT" dirty="0">
                <a:solidFill>
                  <a:schemeClr val="tx1">
                    <a:lumMod val="65000"/>
                    <a:lumOff val="35000"/>
                  </a:schemeClr>
                </a:solidFill>
              </a:rPr>
              <a:t>Anna Fumagalli</a:t>
            </a:r>
          </a:p>
          <a:p>
            <a:pPr rtl="0"/>
            <a:r>
              <a:rPr lang="it-IT" dirty="0">
                <a:solidFill>
                  <a:schemeClr val="tx1">
                    <a:lumMod val="65000"/>
                    <a:lumOff val="35000"/>
                  </a:schemeClr>
                </a:solidFill>
              </a:rPr>
              <a:t>Vincenzo Maria Vitale</a:t>
            </a:r>
          </a:p>
        </p:txBody>
      </p:sp>
      <p:pic>
        <p:nvPicPr>
          <p:cNvPr id="9" name="Immagine 8">
            <a:extLst>
              <a:ext uri="{FF2B5EF4-FFF2-40B4-BE49-F238E27FC236}">
                <a16:creationId xmlns:a16="http://schemas.microsoft.com/office/drawing/2014/main" id="{48DBC065-521C-1B22-76F5-FD93C63B4A79}"/>
              </a:ext>
              <a:ext uri="{C183D7F6-B498-43B3-948B-1728B52AA6E4}">
                <adec:decorative xmlns:adec="http://schemas.microsoft.com/office/drawing/2017/decorative" val="1"/>
              </a:ext>
            </a:extLst>
          </p:cNvPr>
          <p:cNvPicPr>
            <a:picLocks noChangeAspect="1"/>
          </p:cNvPicPr>
          <p:nvPr/>
        </p:nvPicPr>
        <p:blipFill rotWithShape="1">
          <a:blip r:embed="rId3">
            <a:alphaModFix amt="35000"/>
          </a:blip>
          <a:srcRect r="52444" b="-1"/>
          <a:stretch/>
        </p:blipFill>
        <p:spPr>
          <a:xfrm>
            <a:off x="0" y="-11164"/>
            <a:ext cx="9133840" cy="5253529"/>
          </a:xfrm>
          <a:prstGeom prst="rect">
            <a:avLst/>
          </a:prstGeom>
          <a:noFill/>
          <a:ln w="19050">
            <a:solidFill>
              <a:schemeClr val="accent1">
                <a:lumMod val="75000"/>
              </a:schemeClr>
            </a:solidFill>
          </a:ln>
          <a:effectLst>
            <a:softEdge rad="0"/>
          </a:effectLst>
        </p:spPr>
      </p:pic>
      <p:pic>
        <p:nvPicPr>
          <p:cNvPr id="11" name="Immagine 10" descr="Immagine che contiene testo&#10;&#10;Descrizione generata automaticamente">
            <a:extLst>
              <a:ext uri="{FF2B5EF4-FFF2-40B4-BE49-F238E27FC236}">
                <a16:creationId xmlns:a16="http://schemas.microsoft.com/office/drawing/2014/main" id="{54EF2781-9D7B-D709-B8B2-2791642AE6F7}"/>
              </a:ext>
            </a:extLst>
          </p:cNvPr>
          <p:cNvPicPr>
            <a:picLocks noChangeAspect="1"/>
          </p:cNvPicPr>
          <p:nvPr/>
        </p:nvPicPr>
        <p:blipFill rotWithShape="1">
          <a:blip r:embed="rId4">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62810" b="79083" l="11038" r="22253">
                        <a14:foregroundMark x1="18911" y1="75357" x2="20344" y2="73929"/>
                        <a14:foregroundMark x1="12607" y1="74286" x2="21203" y2="72143"/>
                        <a14:foregroundMark x1="21203" y1="72143" x2="12607" y2="73571"/>
                        <a14:foregroundMark x1="12607" y1="73571" x2="12607" y2="73929"/>
                        <a14:foregroundMark x1="15759" y1="68214" x2="16905" y2="67857"/>
                      </a14:backgroundRemoval>
                    </a14:imgEffect>
                    <a14:imgEffect>
                      <a14:sharpenSoften amount="50000"/>
                    </a14:imgEffect>
                    <a14:imgEffect>
                      <a14:brightnessContrast contrast="40000"/>
                    </a14:imgEffect>
                  </a14:imgLayer>
                </a14:imgProps>
              </a:ext>
            </a:extLst>
          </a:blip>
          <a:srcRect l="9636" t="60776" r="76345" b="18883"/>
          <a:stretch/>
        </p:blipFill>
        <p:spPr>
          <a:xfrm>
            <a:off x="1177420" y="3808149"/>
            <a:ext cx="590026" cy="702353"/>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3B01D8D4-5D2F-5739-A79D-34CF30CEADA2}"/>
              </a:ext>
            </a:extLst>
          </p:cNvPr>
          <p:cNvPicPr>
            <a:picLocks noChangeAspect="1"/>
          </p:cNvPicPr>
          <p:nvPr/>
        </p:nvPicPr>
        <p:blipFill rotWithShape="1">
          <a:blip r:embed="rId6">
            <a:duotone>
              <a:srgbClr val="DFE3E5">
                <a:shade val="45000"/>
                <a:satMod val="135000"/>
              </a:srgbClr>
              <a:prstClr val="white"/>
            </a:duotone>
            <a:alphaModFix amt="85000"/>
            <a:extLst>
              <a:ext uri="{BEBA8EAE-BF5A-486C-A8C5-ECC9F3942E4B}">
                <a14:imgProps xmlns:a14="http://schemas.microsoft.com/office/drawing/2010/main">
                  <a14:imgLayer r:embed="rId5">
                    <a14:imgEffect>
                      <a14:backgroundRemoval t="62809" b="79082" l="27427" r="38381">
                        <a14:foregroundMark x1="34670" y1="65000" x2="29226" y2="70000"/>
                        <a14:foregroundMark x1="29226" y1="70000" x2="33238" y2="77143"/>
                        <a14:foregroundMark x1="33238" y1="77143" x2="37822" y2="69286"/>
                        <a14:foregroundMark x1="37822" y1="69286" x2="34957" y2="65000"/>
                        <a14:foregroundMark x1="28940" y1="69643" x2="29226" y2="66071"/>
                        <a14:foregroundMark x1="29799" y1="66071" x2="35530" y2="65357"/>
                        <a14:foregroundMark x1="29226" y1="65714" x2="35244" y2="64643"/>
                        <a14:foregroundMark x1="29513" y1="71429" x2="29799" y2="72500"/>
                        <a14:foregroundMark x1="29799" y1="72143" x2="28940" y2="70714"/>
                      </a14:backgroundRemoval>
                    </a14:imgEffect>
                    <a14:imgEffect>
                      <a14:sharpenSoften amount="50000"/>
                    </a14:imgEffect>
                    <a14:imgEffect>
                      <a14:brightnessContrast contrast="40000"/>
                    </a14:imgEffect>
                  </a14:imgLayer>
                </a14:imgProps>
              </a:ext>
            </a:extLst>
          </a:blip>
          <a:srcRect l="26058" t="60775" r="60250" b="18884"/>
          <a:stretch/>
        </p:blipFill>
        <p:spPr>
          <a:xfrm>
            <a:off x="2416097" y="2466846"/>
            <a:ext cx="423980" cy="516731"/>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5899E739-6DF3-0418-C5B0-6FFBBA7C599D}"/>
              </a:ext>
            </a:extLst>
          </p:cNvPr>
          <p:cNvPicPr>
            <a:picLocks noChangeAspect="1"/>
          </p:cNvPicPr>
          <p:nvPr/>
        </p:nvPicPr>
        <p:blipFill rotWithShape="1">
          <a:blip r:embed="rId7">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62809" b="79082" l="43589" r="55065">
                        <a14:foregroundMark x1="54728" y1="68571" x2="55014" y2="72857"/>
                      </a14:backgroundRemoval>
                    </a14:imgEffect>
                    <a14:imgEffect>
                      <a14:sharpenSoften amount="50000"/>
                    </a14:imgEffect>
                    <a14:imgEffect>
                      <a14:brightnessContrast contrast="40000"/>
                    </a14:imgEffect>
                  </a14:imgLayer>
                </a14:imgProps>
              </a:ext>
            </a:extLst>
          </a:blip>
          <a:srcRect l="42154" t="60775" r="43501" b="18884"/>
          <a:stretch/>
        </p:blipFill>
        <p:spPr>
          <a:xfrm>
            <a:off x="6104133" y="1927012"/>
            <a:ext cx="539952" cy="628118"/>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EAB0C8A0-3545-1485-ED68-D4A84753E3A4}"/>
              </a:ext>
            </a:extLst>
          </p:cNvPr>
          <p:cNvPicPr>
            <a:picLocks noChangeAspect="1"/>
          </p:cNvPicPr>
          <p:nvPr/>
        </p:nvPicPr>
        <p:blipFill rotWithShape="1">
          <a:blip r:embed="rId8">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12500" b="28929" l="43840" r="54728">
                        <a14:foregroundMark x1="51576" y1="26429" x2="46418" y2="17857"/>
                        <a14:foregroundMark x1="46418" y1="17857" x2="51289" y2="18929"/>
                        <a14:foregroundMark x1="52722" y1="18929" x2="53009" y2="18214"/>
                        <a14:foregroundMark x1="47851" y1="27143" x2="48138" y2="26071"/>
                        <a14:foregroundMark x1="50430" y1="27143" x2="54441" y2="21429"/>
                        <a14:foregroundMark x1="51576" y1="28214" x2="54728" y2="21429"/>
                        <a14:foregroundMark x1="45272" y1="22500" x2="45559" y2="18214"/>
                        <a14:foregroundMark x1="54441" y1="27143" x2="54441" y2="23214"/>
                        <a14:foregroundMark x1="45559" y1="23214" x2="46705" y2="24286"/>
                        <a14:foregroundMark x1="46705" y1="25000" x2="45559" y2="23571"/>
                        <a14:foregroundMark x1="51862" y1="28929" x2="53582" y2="28929"/>
                        <a14:foregroundMark x1="50143" y1="14643" x2="50716" y2="14643"/>
                        <a14:foregroundMark x1="48711" y1="15000" x2="49284" y2="15000"/>
                      </a14:backgroundRemoval>
                    </a14:imgEffect>
                    <a14:imgEffect>
                      <a14:sharpenSoften amount="50000"/>
                    </a14:imgEffect>
                    <a14:imgEffect>
                      <a14:brightnessContrast contrast="40000"/>
                    </a14:imgEffect>
                  </a14:imgLayer>
                </a14:imgProps>
              </a:ext>
            </a:extLst>
          </a:blip>
          <a:srcRect l="42480" t="10822" r="43501" b="70549"/>
          <a:stretch/>
        </p:blipFill>
        <p:spPr>
          <a:xfrm>
            <a:off x="4949555" y="878700"/>
            <a:ext cx="522016" cy="569094"/>
          </a:xfrm>
          <a:prstGeom prst="rect">
            <a:avLst/>
          </a:prstGeom>
        </p:spPr>
      </p:pic>
      <p:pic>
        <p:nvPicPr>
          <p:cNvPr id="15" name="Immagine 14" descr="Immagine che contiene testo&#10;&#10;Descrizione generata automaticamente">
            <a:extLst>
              <a:ext uri="{FF2B5EF4-FFF2-40B4-BE49-F238E27FC236}">
                <a16:creationId xmlns:a16="http://schemas.microsoft.com/office/drawing/2014/main" id="{9200C6F3-8A11-9FD2-DA4C-5AA75A80C236}"/>
              </a:ext>
            </a:extLst>
          </p:cNvPr>
          <p:cNvPicPr>
            <a:picLocks noChangeAspect="1"/>
          </p:cNvPicPr>
          <p:nvPr/>
        </p:nvPicPr>
        <p:blipFill rotWithShape="1">
          <a:blip r:embed="rId9">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64029" b="80303" l="60337" r="71813">
                        <a14:foregroundMark x1="64756" y1="77143" x2="70201" y2="77143"/>
                        <a14:foregroundMark x1="64470" y1="77500" x2="62464" y2="70714"/>
                        <a14:foregroundMark x1="62178" y1="76071" x2="61891" y2="71429"/>
                        <a14:foregroundMark x1="68768" y1="70000" x2="69914" y2="70714"/>
                        <a14:foregroundMark x1="66762" y1="70000" x2="69054" y2="70000"/>
                      </a14:backgroundRemoval>
                    </a14:imgEffect>
                    <a14:imgEffect>
                      <a14:sharpenSoften amount="50000"/>
                    </a14:imgEffect>
                    <a14:imgEffect>
                      <a14:brightnessContrast contrast="40000"/>
                    </a14:imgEffect>
                  </a14:imgLayer>
                </a14:imgProps>
              </a:ext>
            </a:extLst>
          </a:blip>
          <a:srcRect l="58903" t="61995" r="26752" b="17663"/>
          <a:stretch/>
        </p:blipFill>
        <p:spPr>
          <a:xfrm>
            <a:off x="3726206" y="3286156"/>
            <a:ext cx="527664" cy="613823"/>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77A541E0-309A-D81E-3CCD-0DED1DA8B68E}"/>
              </a:ext>
            </a:extLst>
          </p:cNvPr>
          <p:cNvPicPr>
            <a:picLocks noChangeAspect="1"/>
          </p:cNvPicPr>
          <p:nvPr/>
        </p:nvPicPr>
        <p:blipFill rotWithShape="1">
          <a:blip r:embed="rId10">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62931" b="80181" l="78185" r="88025">
                        <a14:foregroundMark x1="79943" y1="68214" x2="82521" y2="70000"/>
                        <a14:foregroundMark x1="86246" y1="72500" x2="86246" y2="76429"/>
                        <a14:foregroundMark x1="86246" y1="77143" x2="86819" y2="71071"/>
                        <a14:foregroundMark x1="86533" y1="73214" x2="86246" y2="76786"/>
                        <a14:foregroundMark x1="86819" y1="72857" x2="86246" y2="76786"/>
                        <a14:foregroundMark x1="86246" y1="67857" x2="85960" y2="64643"/>
                        <a14:foregroundMark x1="82808" y1="64286" x2="83954" y2="64286"/>
                        <a14:foregroundMark x1="80516" y1="70000" x2="80802" y2="66071"/>
                        <a14:foregroundMark x1="86246" y1="70357" x2="86246" y2="68214"/>
                      </a14:backgroundRemoval>
                    </a14:imgEffect>
                    <a14:imgEffect>
                      <a14:sharpenSoften amount="50000"/>
                    </a14:imgEffect>
                    <a14:imgEffect>
                      <a14:brightnessContrast contrast="40000"/>
                    </a14:imgEffect>
                  </a14:imgLayer>
                </a14:imgProps>
              </a:ext>
            </a:extLst>
          </a:blip>
          <a:srcRect l="76955" t="60775" r="10745" b="17663"/>
          <a:stretch/>
        </p:blipFill>
        <p:spPr>
          <a:xfrm>
            <a:off x="5480290" y="3521717"/>
            <a:ext cx="398352" cy="572864"/>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E6BD17CE-F0D6-392B-88C7-35FAD5BA46D5}"/>
              </a:ext>
            </a:extLst>
          </p:cNvPr>
          <p:cNvPicPr>
            <a:picLocks noChangeAspect="1"/>
          </p:cNvPicPr>
          <p:nvPr/>
        </p:nvPicPr>
        <p:blipFill rotWithShape="1">
          <a:blip r:embed="rId11">
            <a:duotone>
              <a:srgbClr val="DFE3E5">
                <a:shade val="45000"/>
                <a:satMod val="135000"/>
              </a:srgbClr>
              <a:prstClr val="white"/>
            </a:duotone>
            <a:alphaModFix amt="70000"/>
            <a:extLst>
              <a:ext uri="{BEBA8EAE-BF5A-486C-A8C5-ECC9F3942E4B}">
                <a14:imgProps xmlns:a14="http://schemas.microsoft.com/office/drawing/2010/main">
                  <a14:imgLayer r:embed="rId5">
                    <a14:imgEffect>
                      <a14:backgroundRemoval t="12685" b="27588" l="11038" r="22253">
                        <a14:foregroundMark x1="15759" y1="26786" x2="17479" y2="26786"/>
                        <a14:foregroundMark x1="20630" y1="26071" x2="21490" y2="23929"/>
                        <a14:foregroundMark x1="12034" y1="23571" x2="12321" y2="22500"/>
                      </a14:backgroundRemoval>
                    </a14:imgEffect>
                    <a14:imgEffect>
                      <a14:sharpenSoften amount="50000"/>
                    </a14:imgEffect>
                    <a14:imgEffect>
                      <a14:brightnessContrast contrast="40000"/>
                    </a14:imgEffect>
                  </a14:imgLayer>
                </a14:imgProps>
              </a:ext>
            </a:extLst>
          </a:blip>
          <a:srcRect l="9636" t="10822" r="76345" b="70549"/>
          <a:stretch/>
        </p:blipFill>
        <p:spPr>
          <a:xfrm>
            <a:off x="998251" y="778991"/>
            <a:ext cx="474181" cy="51694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0343AD93-1375-127F-DC3D-1B7C8181E128}"/>
              </a:ext>
            </a:extLst>
          </p:cNvPr>
          <p:cNvPicPr>
            <a:picLocks noChangeAspect="1"/>
          </p:cNvPicPr>
          <p:nvPr/>
        </p:nvPicPr>
        <p:blipFill rotWithShape="1">
          <a:blip r:embed="rId12">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12685" b="27588" l="27460" r="38675">
                        <a14:foregroundMark x1="30659" y1="27143" x2="33238" y2="26429"/>
                        <a14:foregroundMark x1="28940" y1="24643" x2="28940" y2="22857"/>
                        <a14:foregroundMark x1="35530" y1="16429" x2="36676" y2="17143"/>
                        <a14:foregroundMark x1="36963" y1="17500" x2="38109" y2="18214"/>
                        <a14:foregroundMark x1="35817" y1="16071" x2="36676" y2="16786"/>
                        <a14:foregroundMark x1="30372" y1="17143" x2="31519" y2="18929"/>
                        <a14:foregroundMark x1="30659" y1="17143" x2="31519" y2="17500"/>
                      </a14:backgroundRemoval>
                    </a14:imgEffect>
                    <a14:imgEffect>
                      <a14:sharpenSoften amount="50000"/>
                    </a14:imgEffect>
                    <a14:imgEffect>
                      <a14:brightnessContrast contrast="40000"/>
                    </a14:imgEffect>
                  </a14:imgLayer>
                </a14:imgProps>
              </a:ext>
            </a:extLst>
          </a:blip>
          <a:srcRect l="26058" t="10822" r="59923" b="70549"/>
          <a:stretch/>
        </p:blipFill>
        <p:spPr>
          <a:xfrm>
            <a:off x="43399" y="2015297"/>
            <a:ext cx="414195" cy="451549"/>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4BF6D3F8-B23D-6F3C-619E-601AE2F1FDF5}"/>
              </a:ext>
            </a:extLst>
          </p:cNvPr>
          <p:cNvPicPr>
            <a:picLocks noChangeAspect="1"/>
          </p:cNvPicPr>
          <p:nvPr/>
        </p:nvPicPr>
        <p:blipFill rotWithShape="1">
          <a:blip r:embed="rId13">
            <a:duotone>
              <a:srgbClr val="DFE3E5">
                <a:shade val="45000"/>
                <a:satMod val="135000"/>
              </a:srgbClr>
              <a:prstClr val="white"/>
            </a:duotone>
            <a:alphaModFix amt="70000"/>
            <a:extLst>
              <a:ext uri="{BEBA8EAE-BF5A-486C-A8C5-ECC9F3942E4B}">
                <a14:imgProps xmlns:a14="http://schemas.microsoft.com/office/drawing/2010/main">
                  <a14:imgLayer r:embed="rId5">
                    <a14:imgEffect>
                      <a14:backgroundRemoval t="14397" b="29300" l="60611" r="74286">
                        <a14:foregroundMark x1="70201" y1="18571" x2="70201" y2="26429"/>
                        <a14:foregroundMark x1="64470" y1="20714" x2="64470" y2="16429"/>
                      </a14:backgroundRemoval>
                    </a14:imgEffect>
                    <a14:imgEffect>
                      <a14:sharpenSoften amount="50000"/>
                    </a14:imgEffect>
                    <a14:imgEffect>
                      <a14:brightnessContrast contrast="40000"/>
                    </a14:imgEffect>
                  </a14:imgLayer>
                </a14:imgProps>
              </a:ext>
            </a:extLst>
          </a:blip>
          <a:srcRect l="58902" t="12534" r="24005" b="68837"/>
          <a:stretch/>
        </p:blipFill>
        <p:spPr>
          <a:xfrm>
            <a:off x="6514262" y="520625"/>
            <a:ext cx="577955" cy="516731"/>
          </a:xfrm>
          <a:prstGeom prst="rect">
            <a:avLst/>
          </a:prstGeom>
        </p:spPr>
      </p:pic>
      <p:pic>
        <p:nvPicPr>
          <p:cNvPr id="22" name="Immagine 21" descr="Immagine che contiene testo&#10;&#10;Descrizione generata automaticamente">
            <a:extLst>
              <a:ext uri="{FF2B5EF4-FFF2-40B4-BE49-F238E27FC236}">
                <a16:creationId xmlns:a16="http://schemas.microsoft.com/office/drawing/2014/main" id="{5FDB8947-467A-49E7-751E-174FED12CF26}"/>
              </a:ext>
            </a:extLst>
          </p:cNvPr>
          <p:cNvPicPr>
            <a:picLocks noChangeAspect="1"/>
          </p:cNvPicPr>
          <p:nvPr/>
        </p:nvPicPr>
        <p:blipFill rotWithShape="1">
          <a:blip r:embed="rId14">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12856" b="29130" l="78185" r="88025">
                        <a14:foregroundMark x1="83668" y1="27143" x2="85100" y2="27500"/>
                        <a14:foregroundMark x1="86819" y1="25000" x2="87393" y2="22143"/>
                        <a14:foregroundMark x1="84527" y1="18929" x2="85960" y2="19643"/>
                        <a14:foregroundMark x1="79943" y1="23214" x2="78797" y2="24643"/>
                        <a14:foregroundMark x1="79656" y1="23929" x2="79370" y2="22500"/>
                      </a14:backgroundRemoval>
                    </a14:imgEffect>
                    <a14:imgEffect>
                      <a14:sharpenSoften amount="50000"/>
                    </a14:imgEffect>
                    <a14:imgEffect>
                      <a14:brightnessContrast contrast="40000"/>
                    </a14:imgEffect>
                  </a14:imgLayer>
                </a14:imgProps>
              </a:ext>
            </a:extLst>
          </a:blip>
          <a:srcRect l="76955" t="10822" r="10745" b="68836"/>
          <a:stretch/>
        </p:blipFill>
        <p:spPr>
          <a:xfrm>
            <a:off x="3947826" y="752932"/>
            <a:ext cx="419291" cy="568847"/>
          </a:xfrm>
          <a:prstGeom prst="rect">
            <a:avLst/>
          </a:prstGeom>
        </p:spPr>
      </p:pic>
      <p:pic>
        <p:nvPicPr>
          <p:cNvPr id="24" name="Immagine 23" descr="Immagine che contiene testo&#10;&#10;Descrizione generata automaticamente">
            <a:extLst>
              <a:ext uri="{FF2B5EF4-FFF2-40B4-BE49-F238E27FC236}">
                <a16:creationId xmlns:a16="http://schemas.microsoft.com/office/drawing/2014/main" id="{782F5AE7-0F1A-11C5-EC53-9C3B7265CB22}"/>
              </a:ext>
            </a:extLst>
          </p:cNvPr>
          <p:cNvPicPr>
            <a:picLocks noChangeAspect="1"/>
          </p:cNvPicPr>
          <p:nvPr/>
        </p:nvPicPr>
        <p:blipFill rotWithShape="1">
          <a:blip r:embed="rId15">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39295" b="54198" l="11038" r="22253">
                        <a14:foregroundMark x1="12894" y1="41786" x2="15473" y2="49643"/>
                        <a14:foregroundMark x1="15473" y1="49643" x2="20057" y2="43571"/>
                        <a14:foregroundMark x1="20057" y1="43571" x2="13181" y2="41071"/>
                        <a14:foregroundMark x1="13181" y1="41071" x2="12894" y2="43214"/>
                        <a14:foregroundMark x1="14900" y1="40714" x2="19198" y2="40714"/>
                        <a14:foregroundMark x1="18052" y1="47857" x2="20057" y2="47500"/>
                        <a14:foregroundMark x1="12607" y1="46786" x2="14613" y2="48929"/>
                        <a14:foregroundMark x1="12894" y1="46071" x2="13181" y2="42143"/>
                      </a14:backgroundRemoval>
                    </a14:imgEffect>
                    <a14:imgEffect>
                      <a14:sharpenSoften amount="50000"/>
                    </a14:imgEffect>
                    <a14:imgEffect>
                      <a14:brightnessContrast contrast="40000"/>
                    </a14:imgEffect>
                  </a14:imgLayer>
                </a14:imgProps>
              </a:ext>
            </a:extLst>
          </a:blip>
          <a:srcRect l="9636" t="37432" r="76345" b="43939"/>
          <a:stretch/>
        </p:blipFill>
        <p:spPr>
          <a:xfrm>
            <a:off x="2352859" y="1445959"/>
            <a:ext cx="390220" cy="425412"/>
          </a:xfrm>
          <a:prstGeom prst="rect">
            <a:avLst/>
          </a:prstGeom>
        </p:spPr>
      </p:pic>
      <p:pic>
        <p:nvPicPr>
          <p:cNvPr id="25" name="Immagine 24" descr="Immagine che contiene testo&#10;&#10;Descrizione generata automaticamente">
            <a:extLst>
              <a:ext uri="{FF2B5EF4-FFF2-40B4-BE49-F238E27FC236}">
                <a16:creationId xmlns:a16="http://schemas.microsoft.com/office/drawing/2014/main" id="{B927718F-3C73-BD7F-0BD9-90F0C8FDF72A}"/>
              </a:ext>
            </a:extLst>
          </p:cNvPr>
          <p:cNvPicPr>
            <a:picLocks noChangeAspect="1"/>
          </p:cNvPicPr>
          <p:nvPr/>
        </p:nvPicPr>
        <p:blipFill rotWithShape="1">
          <a:blip r:embed="rId16">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39295" b="54198" l="27460" r="38675">
                        <a14:foregroundMark x1="34670" y1="52143" x2="36676" y2="45714"/>
                        <a14:foregroundMark x1="36390" y1="48214" x2="35530" y2="51429"/>
                        <a14:foregroundMark x1="36103" y1="49643" x2="35817" y2="51786"/>
                      </a14:backgroundRemoval>
                    </a14:imgEffect>
                    <a14:imgEffect>
                      <a14:sharpenSoften amount="50000"/>
                    </a14:imgEffect>
                    <a14:imgEffect>
                      <a14:brightnessContrast contrast="40000"/>
                    </a14:imgEffect>
                  </a14:imgLayer>
                </a14:imgProps>
              </a:ext>
            </a:extLst>
          </a:blip>
          <a:srcRect l="26058" t="37432" r="59923" b="43939"/>
          <a:stretch/>
        </p:blipFill>
        <p:spPr>
          <a:xfrm>
            <a:off x="7454346" y="536183"/>
            <a:ext cx="527664" cy="575251"/>
          </a:xfrm>
          <a:prstGeom prst="rect">
            <a:avLst/>
          </a:prstGeom>
        </p:spPr>
      </p:pic>
      <p:pic>
        <p:nvPicPr>
          <p:cNvPr id="26" name="Immagine 25" descr="Immagine che contiene testo&#10;&#10;Descrizione generata automaticamente">
            <a:extLst>
              <a:ext uri="{FF2B5EF4-FFF2-40B4-BE49-F238E27FC236}">
                <a16:creationId xmlns:a16="http://schemas.microsoft.com/office/drawing/2014/main" id="{7B690B6A-5AEA-15D5-AD46-EA8B16A88A6B}"/>
              </a:ext>
            </a:extLst>
          </p:cNvPr>
          <p:cNvPicPr>
            <a:picLocks noChangeAspect="1"/>
          </p:cNvPicPr>
          <p:nvPr/>
        </p:nvPicPr>
        <p:blipFill rotWithShape="1">
          <a:blip r:embed="rId17">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37754" b="54027" l="45274" r="56489">
                        <a14:foregroundMark x1="47278" y1="47500" x2="52436" y2="53214"/>
                        <a14:foregroundMark x1="52436" y1="53214" x2="53582" y2="51786"/>
                        <a14:foregroundMark x1="52722" y1="44643" x2="53868" y2="46786"/>
                        <a14:foregroundMark x1="50430" y1="39286" x2="51862" y2="39286"/>
                        <a14:foregroundMark x1="47564" y1="46429" x2="49284" y2="44643"/>
                        <a14:foregroundMark x1="46132" y1="41429" x2="47564" y2="40357"/>
                        <a14:foregroundMark x1="46132" y1="40714" x2="47564" y2="40357"/>
                        <a14:foregroundMark x1="46705" y1="40357" x2="47278" y2="39643"/>
                        <a14:foregroundMark x1="47851" y1="40357" x2="46705" y2="39643"/>
                        <a14:foregroundMark x1="46705" y1="40357" x2="47564" y2="39643"/>
                        <a14:foregroundMark x1="47851" y1="40357" x2="46132" y2="40357"/>
                        <a14:foregroundMark x1="47278" y1="40000" x2="47851" y2="40714"/>
                        <a14:foregroundMark x1="49857" y1="41429" x2="50716" y2="38929"/>
                        <a14:foregroundMark x1="50143" y1="40357" x2="50430" y2="38929"/>
                        <a14:foregroundMark x1="50143" y1="40357" x2="50430" y2="38929"/>
                        <a14:foregroundMark x1="50716" y1="38929" x2="49570" y2="40357"/>
                      </a14:backgroundRemoval>
                    </a14:imgEffect>
                    <a14:imgEffect>
                      <a14:sharpenSoften amount="50000"/>
                    </a14:imgEffect>
                    <a14:imgEffect>
                      <a14:brightnessContrast contrast="40000"/>
                    </a14:imgEffect>
                  </a14:imgLayer>
                </a14:imgProps>
              </a:ext>
            </a:extLst>
          </a:blip>
          <a:srcRect l="43872" t="35720" r="42109" b="43939"/>
          <a:stretch/>
        </p:blipFill>
        <p:spPr>
          <a:xfrm>
            <a:off x="8534827" y="-47717"/>
            <a:ext cx="527664" cy="628118"/>
          </a:xfrm>
          <a:prstGeom prst="rect">
            <a:avLst/>
          </a:prstGeom>
        </p:spPr>
      </p:pic>
      <p:pic>
        <p:nvPicPr>
          <p:cNvPr id="27" name="Immagine 26" descr="Immagine che contiene testo&#10;&#10;Descrizione generata automaticamente">
            <a:extLst>
              <a:ext uri="{FF2B5EF4-FFF2-40B4-BE49-F238E27FC236}">
                <a16:creationId xmlns:a16="http://schemas.microsoft.com/office/drawing/2014/main" id="{97A724D9-84C8-CA2B-734B-6DA9FE2E3B24}"/>
              </a:ext>
            </a:extLst>
          </p:cNvPr>
          <p:cNvPicPr>
            <a:picLocks noChangeAspect="1"/>
          </p:cNvPicPr>
          <p:nvPr/>
        </p:nvPicPr>
        <p:blipFill rotWithShape="1">
          <a:blip r:embed="rId18">
            <a:duotone>
              <a:srgbClr val="DFE3E5">
                <a:shade val="45000"/>
                <a:satMod val="135000"/>
              </a:srgbClr>
              <a:prstClr val="white"/>
            </a:duotone>
            <a:alphaModFix/>
            <a:extLst>
              <a:ext uri="{BEBA8EAE-BF5A-486C-A8C5-ECC9F3942E4B}">
                <a14:imgProps xmlns:a14="http://schemas.microsoft.com/office/drawing/2010/main">
                  <a14:imgLayer r:embed="rId5">
                    <a14:imgEffect>
                      <a14:backgroundRemoval t="39286" b="54286" l="61318" r="71347">
                        <a14:foregroundMark x1="63897" y1="46786" x2="66762" y2="38571"/>
                        <a14:foregroundMark x1="66762" y1="38571" x2="70201" y2="46786"/>
                        <a14:foregroundMark x1="70201" y1="46786" x2="66762" y2="54286"/>
                        <a14:foregroundMark x1="66762" y1="54286" x2="63897" y2="47143"/>
                        <a14:foregroundMark x1="63324" y1="50714" x2="63324" y2="47143"/>
                        <a14:foregroundMark x1="69914" y1="42500" x2="71060" y2="43214"/>
                        <a14:foregroundMark x1="62464" y1="40714" x2="63610" y2="39643"/>
                      </a14:backgroundRemoval>
                    </a14:imgEffect>
                    <a14:imgEffect>
                      <a14:sharpenSoften amount="50000"/>
                    </a14:imgEffect>
                    <a14:imgEffect>
                      <a14:brightnessContrast contrast="40000"/>
                    </a14:imgEffect>
                  </a14:imgLayer>
                </a14:imgProps>
              </a:ext>
            </a:extLst>
          </a:blip>
          <a:srcRect l="60295" t="37432" r="27405" b="43939"/>
          <a:stretch/>
        </p:blipFill>
        <p:spPr>
          <a:xfrm>
            <a:off x="5210563" y="83753"/>
            <a:ext cx="399719" cy="496648"/>
          </a:xfrm>
          <a:prstGeom prst="rect">
            <a:avLst/>
          </a:prstGeom>
        </p:spPr>
      </p:pic>
      <p:pic>
        <p:nvPicPr>
          <p:cNvPr id="29" name="Immagine 28" descr="Immagine che contiene testo&#10;&#10;Descrizione generata automaticamente">
            <a:extLst>
              <a:ext uri="{FF2B5EF4-FFF2-40B4-BE49-F238E27FC236}">
                <a16:creationId xmlns:a16="http://schemas.microsoft.com/office/drawing/2014/main" id="{3089BBE9-C76F-B45D-F8F2-06CC4E8832B0}"/>
              </a:ext>
            </a:extLst>
          </p:cNvPr>
          <p:cNvPicPr>
            <a:picLocks noChangeAspect="1"/>
          </p:cNvPicPr>
          <p:nvPr/>
        </p:nvPicPr>
        <p:blipFill rotWithShape="1">
          <a:blip r:embed="rId19">
            <a:duotone>
              <a:srgbClr val="DFE3E5">
                <a:shade val="45000"/>
                <a:satMod val="135000"/>
              </a:srgbClr>
              <a:prstClr val="white"/>
            </a:duotone>
            <a:alphaModFix amt="85000"/>
            <a:extLst>
              <a:ext uri="{BEBA8EAE-BF5A-486C-A8C5-ECC9F3942E4B}">
                <a14:imgProps xmlns:a14="http://schemas.microsoft.com/office/drawing/2010/main">
                  <a14:imgLayer r:embed="rId5">
                    <a14:imgEffect>
                      <a14:backgroundRemoval t="39295" b="54198" l="77970" r="88002">
                        <a14:foregroundMark x1="79656" y1="41786" x2="87106" y2="40714"/>
                        <a14:foregroundMark x1="87106" y1="40714" x2="86819" y2="42143"/>
                        <a14:foregroundMark x1="79656" y1="50714" x2="86246" y2="52500"/>
                        <a14:foregroundMark x1="86246" y1="52500" x2="87106" y2="51071"/>
                        <a14:foregroundMark x1="79083" y1="51429" x2="80229" y2="52143"/>
                      </a14:backgroundRemoval>
                    </a14:imgEffect>
                    <a14:imgEffect>
                      <a14:sharpenSoften amount="50000"/>
                    </a14:imgEffect>
                    <a14:imgEffect>
                      <a14:brightnessContrast contrast="40000"/>
                    </a14:imgEffect>
                  </a14:imgLayer>
                </a14:imgProps>
              </a:ext>
            </a:extLst>
          </a:blip>
          <a:srcRect l="76716" t="37432" r="10744" b="43939"/>
          <a:stretch/>
        </p:blipFill>
        <p:spPr>
          <a:xfrm>
            <a:off x="7686361" y="1548543"/>
            <a:ext cx="474181" cy="577939"/>
          </a:xfrm>
          <a:prstGeom prst="rect">
            <a:avLst/>
          </a:prstGeom>
        </p:spPr>
      </p:pic>
      <p:sp>
        <p:nvSpPr>
          <p:cNvPr id="31" name="CasellaDiTesto 30">
            <a:extLst>
              <a:ext uri="{FF2B5EF4-FFF2-40B4-BE49-F238E27FC236}">
                <a16:creationId xmlns:a16="http://schemas.microsoft.com/office/drawing/2014/main" id="{D0BA5C49-B8CB-CE93-FA24-1992F7FE2671}"/>
              </a:ext>
            </a:extLst>
          </p:cNvPr>
          <p:cNvSpPr txBox="1"/>
          <p:nvPr/>
        </p:nvSpPr>
        <p:spPr>
          <a:xfrm>
            <a:off x="3947826" y="5358805"/>
            <a:ext cx="4375882" cy="1354217"/>
          </a:xfrm>
          <a:prstGeom prst="rect">
            <a:avLst/>
          </a:prstGeom>
          <a:solidFill>
            <a:schemeClr val="bg1"/>
          </a:solidFill>
          <a:effectLst>
            <a:softEdge rad="304800"/>
          </a:effectLst>
        </p:spPr>
        <p:txBody>
          <a:bodyPr wrap="square" rtlCol="0">
            <a:spAutoFit/>
          </a:bodyPr>
          <a:lstStyle/>
          <a:p>
            <a:pPr algn="r"/>
            <a:r>
              <a:rPr lang="it-IT" sz="5400" i="1" spc="300" dirty="0" err="1">
                <a:solidFill>
                  <a:schemeClr val="tx1">
                    <a:lumMod val="65000"/>
                    <a:lumOff val="35000"/>
                  </a:schemeClr>
                </a:solidFill>
                <a:latin typeface="Quire Sans Light" panose="020B0604020202020204" pitchFamily="34" charset="0"/>
              </a:rPr>
              <a:t>trAnSLation</a:t>
            </a:r>
            <a:r>
              <a:rPr lang="it-IT" sz="5000" spc="300" dirty="0">
                <a:solidFill>
                  <a:schemeClr val="tx1">
                    <a:lumMod val="65000"/>
                    <a:lumOff val="35000"/>
                  </a:schemeClr>
                </a:solidFill>
                <a:latin typeface="+mj-lt"/>
              </a:rPr>
              <a:t> </a:t>
            </a:r>
            <a:r>
              <a:rPr lang="it-IT" sz="5000" dirty="0">
                <a:solidFill>
                  <a:schemeClr val="tx1">
                    <a:lumMod val="65000"/>
                    <a:lumOff val="35000"/>
                  </a:schemeClr>
                </a:solidFill>
                <a:latin typeface="+mj-lt"/>
              </a:rPr>
              <a:t> </a:t>
            </a:r>
          </a:p>
          <a:p>
            <a:pPr algn="r"/>
            <a:r>
              <a:rPr lang="it-IT" sz="2800" dirty="0">
                <a:solidFill>
                  <a:schemeClr val="tx1">
                    <a:lumMod val="65000"/>
                    <a:lumOff val="35000"/>
                  </a:schemeClr>
                </a:solidFill>
                <a:latin typeface="+mj-lt"/>
              </a:rPr>
              <a:t>TALKING WITH HAND GESTURES</a:t>
            </a:r>
          </a:p>
        </p:txBody>
      </p:sp>
      <p:sp>
        <p:nvSpPr>
          <p:cNvPr id="37" name="Rettangolo 36">
            <a:extLst>
              <a:ext uri="{FF2B5EF4-FFF2-40B4-BE49-F238E27FC236}">
                <a16:creationId xmlns:a16="http://schemas.microsoft.com/office/drawing/2014/main" id="{FBA1D1FA-8108-0A42-15FA-6E713DB549BA}"/>
              </a:ext>
            </a:extLst>
          </p:cNvPr>
          <p:cNvSpPr/>
          <p:nvPr/>
        </p:nvSpPr>
        <p:spPr>
          <a:xfrm>
            <a:off x="8571272" y="5444191"/>
            <a:ext cx="78656" cy="1105521"/>
          </a:xfrm>
          <a:prstGeom prst="rect">
            <a:avLst/>
          </a:prstGeom>
          <a:solidFill>
            <a:schemeClr val="tx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contenuto 10">
            <a:extLst>
              <a:ext uri="{FF2B5EF4-FFF2-40B4-BE49-F238E27FC236}">
                <a16:creationId xmlns:a16="http://schemas.microsoft.com/office/drawing/2014/main" id="{C1A7EBDC-1F92-EE09-1C2D-0AD22901BD23}"/>
              </a:ext>
            </a:extLst>
          </p:cNvPr>
          <p:cNvPicPr>
            <a:picLocks noChangeAspect="1"/>
          </p:cNvPicPr>
          <p:nvPr/>
        </p:nvPicPr>
        <p:blipFill>
          <a:blip r:embed="rId3"/>
          <a:stretch>
            <a:fillRect/>
          </a:stretch>
        </p:blipFill>
        <p:spPr>
          <a:xfrm>
            <a:off x="1011749" y="2452975"/>
            <a:ext cx="5043598" cy="3524250"/>
          </a:xfrm>
          <a:prstGeom prst="rect">
            <a:avLst/>
          </a:prstGeom>
          <a:ln w="19050">
            <a:noFill/>
          </a:ln>
        </p:spPr>
      </p:pic>
      <p:graphicFrame>
        <p:nvGraphicFramePr>
          <p:cNvPr id="10" name="Segnaposto contenuto 9">
            <a:extLst>
              <a:ext uri="{FF2B5EF4-FFF2-40B4-BE49-F238E27FC236}">
                <a16:creationId xmlns:a16="http://schemas.microsoft.com/office/drawing/2014/main" id="{E06B59B3-6DFA-B1F2-39D1-108AB2ED4AA7}"/>
              </a:ext>
            </a:extLst>
          </p:cNvPr>
          <p:cNvGraphicFramePr>
            <a:graphicFrameLocks noGrp="1"/>
          </p:cNvGraphicFramePr>
          <p:nvPr>
            <p:ph idx="1"/>
          </p:nvPr>
        </p:nvGraphicFramePr>
        <p:xfrm>
          <a:off x="1000175" y="1676882"/>
          <a:ext cx="10150998" cy="4311918"/>
        </p:xfrm>
        <a:graphic>
          <a:graphicData uri="http://schemas.openxmlformats.org/drawingml/2006/table">
            <a:tbl>
              <a:tblPr/>
              <a:tblGrid>
                <a:gridCol w="5075499">
                  <a:extLst>
                    <a:ext uri="{9D8B030D-6E8A-4147-A177-3AD203B41FA5}">
                      <a16:colId xmlns:a16="http://schemas.microsoft.com/office/drawing/2014/main" val="2454828682"/>
                    </a:ext>
                  </a:extLst>
                </a:gridCol>
                <a:gridCol w="5075499">
                  <a:extLst>
                    <a:ext uri="{9D8B030D-6E8A-4147-A177-3AD203B41FA5}">
                      <a16:colId xmlns:a16="http://schemas.microsoft.com/office/drawing/2014/main" val="3214552062"/>
                    </a:ext>
                  </a:extLst>
                </a:gridCol>
              </a:tblGrid>
              <a:tr h="636608">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LAST TWO TRAINING: ACCURACY </a:t>
                      </a:r>
                    </a:p>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FUNCTION</a:t>
                      </a:r>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LAST TWO TRAINING: LOSS </a:t>
                      </a:r>
                    </a:p>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FUNCTION</a:t>
                      </a:r>
                    </a:p>
                  </a:txBody>
                  <a:tcPr>
                    <a:lnL w="28575" cmpd="sng">
                      <a:solidFill>
                        <a:schemeClr val="accent1">
                          <a:lumMod val="75000"/>
                        </a:schemeClr>
                      </a:solidFill>
                      <a:prstDash val="solid"/>
                    </a:lnL>
                    <a:lnR w="28575" cmpd="sng">
                      <a:solidFill>
                        <a:schemeClr val="accent1">
                          <a:lumMod val="75000"/>
                        </a:schemeClr>
                      </a:solidFill>
                      <a:prstDash val="soli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86487842"/>
                  </a:ext>
                </a:extLst>
              </a:tr>
              <a:tr h="3562110">
                <a:tc>
                  <a:txBody>
                    <a:bodyPr/>
                    <a:lstStyle/>
                    <a:p>
                      <a:endParaRPr lang="it-IT" dirty="0"/>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mpd="sng">
                      <a:solidFill>
                        <a:schemeClr val="accent1">
                          <a:lumMod val="75000"/>
                        </a:schemeClr>
                      </a:solidFill>
                      <a:prstDash val="solid"/>
                    </a:lnB>
                  </a:tcPr>
                </a:tc>
                <a:tc>
                  <a:txBody>
                    <a:bodyPr/>
                    <a:lstStyle/>
                    <a:p>
                      <a:endParaRPr lang="it-IT" dirty="0"/>
                    </a:p>
                  </a:txBody>
                  <a:tcPr>
                    <a:lnL w="28575" cap="flat" cmpd="sng" algn="ctr">
                      <a:solidFill>
                        <a:schemeClr val="accent1">
                          <a:lumMod val="75000"/>
                        </a:schemeClr>
                      </a:solidFill>
                      <a:prstDash val="solid"/>
                      <a:round/>
                      <a:headEnd type="none" w="med" len="med"/>
                      <a:tailEnd type="none" w="med" len="med"/>
                    </a:lnL>
                    <a:lnR w="28575" cmpd="sng">
                      <a:solidFill>
                        <a:schemeClr val="accent1">
                          <a:lumMod val="75000"/>
                        </a:schemeClr>
                      </a:solidFill>
                      <a:prstDash val="solid"/>
                    </a:lnR>
                    <a:lnT w="28575" cmpd="sng">
                      <a:solidFill>
                        <a:schemeClr val="accent1">
                          <a:lumMod val="75000"/>
                        </a:schemeClr>
                      </a:solidFill>
                      <a:prstDash val="solid"/>
                    </a:lnT>
                    <a:lnB w="28575" cmpd="sng">
                      <a:solidFill>
                        <a:schemeClr val="accent1">
                          <a:lumMod val="75000"/>
                        </a:schemeClr>
                      </a:solidFill>
                      <a:prstDash val="solid"/>
                    </a:lnB>
                  </a:tcPr>
                </a:tc>
                <a:extLst>
                  <a:ext uri="{0D108BD9-81ED-4DB2-BD59-A6C34878D82A}">
                    <a16:rowId xmlns:a16="http://schemas.microsoft.com/office/drawing/2014/main" val="3174905004"/>
                  </a:ext>
                </a:extLst>
              </a:tr>
            </a:tbl>
          </a:graphicData>
        </a:graphic>
      </p:graphicFrame>
      <p:sp>
        <p:nvSpPr>
          <p:cNvPr id="14" name="Titolo 1">
            <a:extLst>
              <a:ext uri="{FF2B5EF4-FFF2-40B4-BE49-F238E27FC236}">
                <a16:creationId xmlns:a16="http://schemas.microsoft.com/office/drawing/2014/main" id="{7BF79018-C373-6FC8-38C4-81678391A963}"/>
              </a:ext>
            </a:extLst>
          </p:cNvPr>
          <p:cNvSpPr>
            <a:spLocks noGrp="1"/>
          </p:cNvSpPr>
          <p:nvPr>
            <p:ph type="title"/>
          </p:nvPr>
        </p:nvSpPr>
        <p:spPr>
          <a:xfrm>
            <a:off x="1000174" y="740722"/>
            <a:ext cx="10150999" cy="822960"/>
          </a:xfrm>
          <a:ln w="38100">
            <a:solidFill>
              <a:schemeClr val="accent1">
                <a:lumMod val="75000"/>
              </a:schemeClr>
            </a:solidFill>
          </a:ln>
        </p:spPr>
        <p:txBody>
          <a:bodyPr/>
          <a:lstStyle/>
          <a:p>
            <a:pPr algn="ctr"/>
            <a:r>
              <a:rPr lang="it-IT" dirty="0"/>
              <a:t>LAST </a:t>
            </a:r>
            <a:r>
              <a:rPr lang="it-IT" dirty="0" err="1"/>
              <a:t>two</a:t>
            </a:r>
            <a:r>
              <a:rPr lang="it-IT" dirty="0"/>
              <a:t> TRAINING FUNCTIONS</a:t>
            </a:r>
          </a:p>
        </p:txBody>
      </p:sp>
      <p:pic>
        <p:nvPicPr>
          <p:cNvPr id="5" name="Immagine 4">
            <a:extLst>
              <a:ext uri="{FF2B5EF4-FFF2-40B4-BE49-F238E27FC236}">
                <a16:creationId xmlns:a16="http://schemas.microsoft.com/office/drawing/2014/main" id="{87D965B8-BDCA-D354-3F59-921E61F33EEE}"/>
              </a:ext>
            </a:extLst>
          </p:cNvPr>
          <p:cNvPicPr>
            <a:picLocks noChangeAspect="1"/>
          </p:cNvPicPr>
          <p:nvPr/>
        </p:nvPicPr>
        <p:blipFill>
          <a:blip r:embed="rId4"/>
          <a:stretch>
            <a:fillRect/>
          </a:stretch>
        </p:blipFill>
        <p:spPr>
          <a:xfrm>
            <a:off x="6095999" y="2443567"/>
            <a:ext cx="5023271" cy="3524251"/>
          </a:xfrm>
          <a:prstGeom prst="rect">
            <a:avLst/>
          </a:prstGeom>
        </p:spPr>
      </p:pic>
      <p:pic>
        <p:nvPicPr>
          <p:cNvPr id="6" name="Picture 4" descr="ASL Number Codes by Creative ASL Teaching | Teachers Pay Teachers">
            <a:extLst>
              <a:ext uri="{FF2B5EF4-FFF2-40B4-BE49-F238E27FC236}">
                <a16:creationId xmlns:a16="http://schemas.microsoft.com/office/drawing/2014/main" id="{7D14BED0-130E-6673-08F5-6F49793EA728}"/>
              </a:ext>
            </a:extLst>
          </p:cNvPr>
          <p:cNvPicPr>
            <a:picLocks noChangeAspect="1" noChangeArrowheads="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saturation sat="300000"/>
                    </a14:imgEffect>
                  </a14:imgLayer>
                </a14:imgProps>
              </a:ext>
              <a:ext uri="{28A0092B-C50C-407E-A947-70E740481C1C}">
                <a14:useLocalDpi xmlns:a14="http://schemas.microsoft.com/office/drawing/2010/main" val="0"/>
              </a:ext>
            </a:extLst>
          </a:blip>
          <a:srcRect l="18391" t="28587" r="66016" b="55793"/>
          <a:stretch/>
        </p:blipFill>
        <p:spPr bwMode="auto">
          <a:xfrm>
            <a:off x="228601" y="6134100"/>
            <a:ext cx="368300"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79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CD11E88-9789-9F81-DCEE-59ADCAA5D00C}"/>
              </a:ext>
            </a:extLst>
          </p:cNvPr>
          <p:cNvSpPr txBox="1"/>
          <p:nvPr/>
        </p:nvSpPr>
        <p:spPr>
          <a:xfrm>
            <a:off x="6096000" y="1562798"/>
            <a:ext cx="5219818" cy="5040000"/>
          </a:xfrm>
          <a:prstGeom prst="rect">
            <a:avLst/>
          </a:prstGeom>
          <a:solidFill>
            <a:schemeClr val="bg1"/>
          </a:solidFill>
          <a:ln w="38100">
            <a:solidFill>
              <a:schemeClr val="accent1">
                <a:lumMod val="75000"/>
              </a:schemeClr>
            </a:solidFill>
          </a:ln>
        </p:spPr>
        <p:txBody>
          <a:bodyPr wrap="square" rtlCol="0">
            <a:spAutoFit/>
          </a:bodyPr>
          <a:lstStyle/>
          <a:p>
            <a:r>
              <a:rPr lang="it-IT" sz="1200" b="0" dirty="0">
                <a:solidFill>
                  <a:srgbClr val="000000"/>
                </a:solidFill>
                <a:effectLst/>
                <a:latin typeface="Courier New" panose="02070309020205020404" pitchFamily="49" charset="0"/>
              </a:rPr>
              <a:t>model = </a:t>
            </a:r>
            <a:r>
              <a:rPr lang="it-IT" sz="1200" b="0" dirty="0" err="1">
                <a:solidFill>
                  <a:srgbClr val="000000"/>
                </a:solidFill>
                <a:effectLst/>
                <a:latin typeface="Courier New" panose="02070309020205020404" pitchFamily="49" charset="0"/>
              </a:rPr>
              <a:t>Sequential</a:t>
            </a:r>
            <a:r>
              <a:rPr lang="it-IT" sz="1200" b="0" dirty="0">
                <a:solidFill>
                  <a:srgbClr val="000000"/>
                </a:solidFill>
                <a:effectLst/>
                <a:latin typeface="Courier New" panose="02070309020205020404" pitchFamily="49" charset="0"/>
              </a:rPr>
              <a:t>()   </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input_shape</a:t>
            </a:r>
            <a:r>
              <a:rPr lang="it-IT" sz="1200" b="0" dirty="0">
                <a:solidFill>
                  <a:srgbClr val="000000"/>
                </a:solidFill>
                <a:effectLst/>
                <a:latin typeface="Courier New" panose="02070309020205020404" pitchFamily="49" charset="0"/>
              </a:rPr>
              <a:t>=(</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(Activation(</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relu</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(MaxPooling2D((</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(Dropout(</a:t>
            </a:r>
            <a:r>
              <a:rPr lang="it-IT" sz="1200" b="0" dirty="0">
                <a:solidFill>
                  <a:srgbClr val="09885A"/>
                </a:solidFill>
                <a:effectLst/>
                <a:latin typeface="Courier New" panose="02070309020205020404" pitchFamily="49" charset="0"/>
              </a:rPr>
              <a:t>0.25</a:t>
            </a:r>
            <a:r>
              <a:rPr lang="it-IT" sz="1200" b="0" dirty="0">
                <a:solidFill>
                  <a:srgbClr val="000000"/>
                </a:solidFill>
                <a:effectLst/>
                <a:latin typeface="Courier New" panose="02070309020205020404" pitchFamily="49" charset="0"/>
              </a:rPr>
              <a:t>))</a:t>
            </a:r>
            <a:br>
              <a:rPr lang="it-IT" sz="1200" b="0" dirty="0">
                <a:solidFill>
                  <a:srgbClr val="000000"/>
                </a:solidFill>
                <a:effectLst/>
                <a:latin typeface="Courier New" panose="02070309020205020404" pitchFamily="49" charset="0"/>
              </a:rPr>
            </a:br>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input_shape</a:t>
            </a:r>
            <a:r>
              <a:rPr lang="it-IT" sz="1200" b="0" dirty="0">
                <a:solidFill>
                  <a:srgbClr val="000000"/>
                </a:solidFill>
                <a:effectLst/>
                <a:latin typeface="Courier New" panose="02070309020205020404" pitchFamily="49" charset="0"/>
              </a:rPr>
              <a:t>=(</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(Activation(</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relu</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(MaxPooling2D((</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(Dropout(</a:t>
            </a:r>
            <a:r>
              <a:rPr lang="it-IT" sz="1200" b="0" dirty="0">
                <a:solidFill>
                  <a:srgbClr val="09885A"/>
                </a:solidFill>
                <a:effectLst/>
                <a:latin typeface="Courier New" panose="02070309020205020404" pitchFamily="49" charset="0"/>
              </a:rPr>
              <a:t>0.25</a:t>
            </a:r>
            <a:r>
              <a:rPr lang="it-IT" sz="1200" b="0" dirty="0">
                <a:solidFill>
                  <a:srgbClr val="000000"/>
                </a:solidFill>
                <a:effectLst/>
                <a:latin typeface="Courier New" panose="02070309020205020404" pitchFamily="49" charset="0"/>
              </a:rPr>
              <a:t>))</a:t>
            </a:r>
            <a:br>
              <a:rPr lang="it-IT" sz="1200" b="0" dirty="0">
                <a:solidFill>
                  <a:srgbClr val="000000"/>
                </a:solidFill>
                <a:effectLst/>
                <a:latin typeface="Courier New" panose="02070309020205020404" pitchFamily="49" charset="0"/>
              </a:rPr>
            </a:br>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input_shape</a:t>
            </a:r>
            <a:r>
              <a:rPr lang="it-IT" sz="1200" b="0" dirty="0">
                <a:solidFill>
                  <a:srgbClr val="000000"/>
                </a:solidFill>
                <a:effectLst/>
                <a:latin typeface="Courier New" panose="02070309020205020404" pitchFamily="49" charset="0"/>
              </a:rPr>
              <a:t>=(</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(Conv2D(</a:t>
            </a:r>
            <a:r>
              <a:rPr lang="it-IT" sz="1200" b="0" dirty="0">
                <a:solidFill>
                  <a:srgbClr val="09885A"/>
                </a:solidFill>
                <a:effectLst/>
                <a:latin typeface="Courier New" panose="02070309020205020404" pitchFamily="49" charset="0"/>
              </a:rPr>
              <a:t>64</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3</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padding</a:t>
            </a:r>
            <a:r>
              <a:rPr lang="it-IT" sz="1200" b="0" dirty="0">
                <a:solidFill>
                  <a:srgbClr val="000000"/>
                </a:solidFill>
                <a:effectLst/>
                <a:latin typeface="Courier New" panose="02070309020205020404" pitchFamily="49" charset="0"/>
              </a:rPr>
              <a:t>=</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same</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(Activation(</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relu</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(MaxPooling2D((</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 </a:t>
            </a:r>
            <a:r>
              <a:rPr lang="it-IT" sz="1200" b="0" dirty="0">
                <a:solidFill>
                  <a:srgbClr val="09885A"/>
                </a:solidFill>
                <a:effectLst/>
                <a:latin typeface="Courier New" panose="02070309020205020404" pitchFamily="49" charset="0"/>
              </a:rPr>
              <a:t>2</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(Dropout(</a:t>
            </a:r>
            <a:r>
              <a:rPr lang="it-IT" sz="1200" b="0" dirty="0">
                <a:solidFill>
                  <a:srgbClr val="09885A"/>
                </a:solidFill>
                <a:effectLst/>
                <a:latin typeface="Courier New" panose="02070309020205020404" pitchFamily="49" charset="0"/>
              </a:rPr>
              <a:t>0.25</a:t>
            </a:r>
            <a:r>
              <a:rPr lang="it-IT" sz="1200" b="0" dirty="0">
                <a:solidFill>
                  <a:srgbClr val="000000"/>
                </a:solidFill>
                <a:effectLst/>
                <a:latin typeface="Courier New" panose="02070309020205020404" pitchFamily="49" charset="0"/>
              </a:rPr>
              <a:t>))</a:t>
            </a:r>
            <a:br>
              <a:rPr lang="it-IT" sz="1200" b="0" dirty="0">
                <a:solidFill>
                  <a:srgbClr val="000000"/>
                </a:solidFill>
                <a:effectLst/>
                <a:latin typeface="Courier New" panose="02070309020205020404" pitchFamily="49" charset="0"/>
              </a:rPr>
            </a:br>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a:t>
            </a:r>
            <a:r>
              <a:rPr lang="it-IT" sz="1200" b="0" dirty="0" err="1">
                <a:solidFill>
                  <a:srgbClr val="000000"/>
                </a:solidFill>
                <a:effectLst/>
                <a:latin typeface="Courier New" panose="02070309020205020404" pitchFamily="49" charset="0"/>
              </a:rPr>
              <a:t>Flatten</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(Dense(</a:t>
            </a:r>
            <a:r>
              <a:rPr lang="it-IT" sz="1200" b="0" dirty="0">
                <a:solidFill>
                  <a:srgbClr val="09885A"/>
                </a:solidFill>
                <a:effectLst/>
                <a:latin typeface="Courier New" panose="02070309020205020404" pitchFamily="49" charset="0"/>
              </a:rPr>
              <a:t>128</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(Dropout(</a:t>
            </a:r>
            <a:r>
              <a:rPr lang="it-IT" sz="1200" b="0" dirty="0">
                <a:solidFill>
                  <a:srgbClr val="09885A"/>
                </a:solidFill>
                <a:effectLst/>
                <a:latin typeface="Courier New" panose="02070309020205020404" pitchFamily="49" charset="0"/>
              </a:rPr>
              <a:t>0.5</a:t>
            </a:r>
            <a:r>
              <a:rPr lang="it-IT" sz="1200" b="0" dirty="0">
                <a:solidFill>
                  <a:srgbClr val="000000"/>
                </a:solidFill>
                <a:effectLst/>
                <a:latin typeface="Courier New" panose="02070309020205020404" pitchFamily="49" charset="0"/>
              </a:rPr>
              <a:t>))</a:t>
            </a:r>
            <a:br>
              <a:rPr lang="it-IT" sz="1200" b="0" dirty="0">
                <a:solidFill>
                  <a:srgbClr val="000000"/>
                </a:solidFill>
                <a:effectLst/>
                <a:latin typeface="Courier New" panose="02070309020205020404" pitchFamily="49" charset="0"/>
              </a:rPr>
            </a:br>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(Dense(</a:t>
            </a:r>
            <a:r>
              <a:rPr lang="it-IT" sz="1200" b="0" dirty="0">
                <a:solidFill>
                  <a:srgbClr val="09885A"/>
                </a:solidFill>
                <a:effectLst/>
                <a:latin typeface="Courier New" panose="02070309020205020404" pitchFamily="49" charset="0"/>
              </a:rPr>
              <a:t>128</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(Dropout(</a:t>
            </a:r>
            <a:r>
              <a:rPr lang="it-IT" sz="1200" b="0" dirty="0">
                <a:solidFill>
                  <a:srgbClr val="09885A"/>
                </a:solidFill>
                <a:effectLst/>
                <a:latin typeface="Courier New" panose="02070309020205020404" pitchFamily="49" charset="0"/>
              </a:rPr>
              <a:t>0.5</a:t>
            </a:r>
            <a:r>
              <a:rPr lang="it-IT" sz="1200" b="0" dirty="0">
                <a:solidFill>
                  <a:srgbClr val="000000"/>
                </a:solidFill>
                <a:effectLst/>
                <a:latin typeface="Courier New" panose="02070309020205020404" pitchFamily="49" charset="0"/>
              </a:rPr>
              <a:t>))</a:t>
            </a:r>
            <a:br>
              <a:rPr lang="it-IT" sz="1200" b="0" dirty="0">
                <a:solidFill>
                  <a:srgbClr val="000000"/>
                </a:solidFill>
                <a:effectLst/>
                <a:latin typeface="Courier New" panose="02070309020205020404" pitchFamily="49" charset="0"/>
              </a:rPr>
            </a:br>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(Dense(</a:t>
            </a:r>
            <a:r>
              <a:rPr lang="it-IT" sz="1200" b="0" dirty="0">
                <a:solidFill>
                  <a:srgbClr val="09885A"/>
                </a:solidFill>
                <a:effectLst/>
                <a:latin typeface="Courier New" panose="02070309020205020404" pitchFamily="49" charset="0"/>
              </a:rPr>
              <a:t>29</a:t>
            </a:r>
            <a:r>
              <a:rPr lang="it-IT" sz="1200" b="0" dirty="0">
                <a:solidFill>
                  <a:srgbClr val="000000"/>
                </a:solidFill>
                <a:effectLst/>
                <a:latin typeface="Courier New" panose="02070309020205020404" pitchFamily="49" charset="0"/>
              </a:rPr>
              <a:t>))</a:t>
            </a:r>
          </a:p>
          <a:p>
            <a:r>
              <a:rPr lang="it-IT" sz="1200" b="0" dirty="0">
                <a:solidFill>
                  <a:srgbClr val="000000"/>
                </a:solidFill>
                <a:effectLst/>
                <a:latin typeface="Courier New" panose="02070309020205020404" pitchFamily="49" charset="0"/>
              </a:rPr>
              <a:t>  </a:t>
            </a:r>
            <a:r>
              <a:rPr lang="it-IT" sz="1200" b="0" dirty="0" err="1">
                <a:solidFill>
                  <a:srgbClr val="000000"/>
                </a:solidFill>
                <a:effectLst/>
                <a:latin typeface="Courier New" panose="02070309020205020404" pitchFamily="49" charset="0"/>
              </a:rPr>
              <a:t>model.add</a:t>
            </a:r>
            <a:r>
              <a:rPr lang="it-IT" sz="1200" b="0" dirty="0">
                <a:solidFill>
                  <a:srgbClr val="000000"/>
                </a:solidFill>
                <a:effectLst/>
                <a:latin typeface="Courier New" panose="02070309020205020404" pitchFamily="49" charset="0"/>
              </a:rPr>
              <a:t>(Activation(</a:t>
            </a:r>
            <a:r>
              <a:rPr lang="it-IT" sz="1200" b="0" dirty="0">
                <a:solidFill>
                  <a:srgbClr val="A31515"/>
                </a:solidFill>
                <a:effectLst/>
                <a:latin typeface="Courier New" panose="02070309020205020404" pitchFamily="49" charset="0"/>
              </a:rPr>
              <a:t>'</a:t>
            </a:r>
            <a:r>
              <a:rPr lang="it-IT" sz="1200" b="0" dirty="0" err="1">
                <a:solidFill>
                  <a:srgbClr val="A31515"/>
                </a:solidFill>
                <a:effectLst/>
                <a:latin typeface="Courier New" panose="02070309020205020404" pitchFamily="49" charset="0"/>
              </a:rPr>
              <a:t>softmax</a:t>
            </a:r>
            <a:r>
              <a:rPr lang="it-IT" sz="1200" b="0" dirty="0">
                <a:solidFill>
                  <a:srgbClr val="A31515"/>
                </a:solidFill>
                <a:effectLst/>
                <a:latin typeface="Courier New" panose="02070309020205020404" pitchFamily="49" charset="0"/>
              </a:rPr>
              <a:t>'</a:t>
            </a:r>
            <a:r>
              <a:rPr lang="it-IT" sz="1200" b="0" dirty="0">
                <a:solidFill>
                  <a:srgbClr val="000000"/>
                </a:solidFill>
                <a:effectLst/>
                <a:latin typeface="Courier New" panose="02070309020205020404" pitchFamily="49" charset="0"/>
              </a:rPr>
              <a:t>))</a:t>
            </a:r>
          </a:p>
        </p:txBody>
      </p:sp>
      <p:sp>
        <p:nvSpPr>
          <p:cNvPr id="9" name="CasellaDiTesto 8">
            <a:extLst>
              <a:ext uri="{FF2B5EF4-FFF2-40B4-BE49-F238E27FC236}">
                <a16:creationId xmlns:a16="http://schemas.microsoft.com/office/drawing/2014/main" id="{EC3F6830-5AFE-2B5A-5D11-80625B182C4A}"/>
              </a:ext>
            </a:extLst>
          </p:cNvPr>
          <p:cNvSpPr txBox="1"/>
          <p:nvPr/>
        </p:nvSpPr>
        <p:spPr>
          <a:xfrm>
            <a:off x="1000800" y="1564559"/>
            <a:ext cx="5095200" cy="5040000"/>
          </a:xfrm>
          <a:prstGeom prst="rect">
            <a:avLst/>
          </a:prstGeom>
          <a:solidFill>
            <a:schemeClr val="bg1"/>
          </a:solidFill>
          <a:ln w="38100">
            <a:solidFill>
              <a:schemeClr val="accent1">
                <a:lumMod val="75000"/>
              </a:schemeClr>
            </a:solidFill>
          </a:ln>
        </p:spPr>
        <p:txBody>
          <a:bodyPr wrap="square" rtlCol="0">
            <a:spAutoFit/>
          </a:bodyPr>
          <a:lstStyle/>
          <a:p>
            <a:r>
              <a:rPr lang="it-IT" sz="1500" b="0" dirty="0">
                <a:solidFill>
                  <a:srgbClr val="000000"/>
                </a:solidFill>
                <a:effectLst/>
                <a:latin typeface="Courier New" panose="02070309020205020404" pitchFamily="49" charset="0"/>
              </a:rPr>
              <a:t>model = </a:t>
            </a:r>
            <a:r>
              <a:rPr lang="it-IT" sz="1500" b="0" dirty="0" err="1">
                <a:solidFill>
                  <a:srgbClr val="000000"/>
                </a:solidFill>
                <a:effectLst/>
                <a:latin typeface="Courier New" panose="02070309020205020404" pitchFamily="49" charset="0"/>
              </a:rPr>
              <a:t>Sequential</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(Conv2D(</a:t>
            </a:r>
            <a:r>
              <a:rPr lang="it-IT" sz="1500" b="0" dirty="0">
                <a:solidFill>
                  <a:srgbClr val="09885A"/>
                </a:solidFill>
                <a:effectLst/>
                <a:latin typeface="Courier New" panose="02070309020205020404" pitchFamily="49" charset="0"/>
              </a:rPr>
              <a:t>32</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5</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5</a:t>
            </a:r>
            <a:r>
              <a:rPr lang="it-IT" sz="1500" b="0" dirty="0">
                <a:solidFill>
                  <a:srgbClr val="000000"/>
                </a:solidFill>
                <a:effectLst/>
                <a:latin typeface="Courier New" panose="02070309020205020404" pitchFamily="49" charset="0"/>
              </a:rPr>
              <a:t>), </a:t>
            </a:r>
            <a:r>
              <a:rPr lang="it-IT" sz="1500" b="0" dirty="0" err="1">
                <a:solidFill>
                  <a:srgbClr val="000000"/>
                </a:solidFill>
                <a:effectLst/>
                <a:latin typeface="Courier New" panose="02070309020205020404" pitchFamily="49" charset="0"/>
              </a:rPr>
              <a:t>input_shape</a:t>
            </a:r>
            <a:r>
              <a:rPr lang="it-IT" sz="1500" b="0" dirty="0">
                <a:solidFill>
                  <a:srgbClr val="000000"/>
                </a:solidFill>
                <a:effectLst/>
                <a:latin typeface="Courier New" panose="02070309020205020404" pitchFamily="49" charset="0"/>
              </a:rPr>
              <a:t>=(</a:t>
            </a:r>
            <a:r>
              <a:rPr lang="it-IT" sz="1500" b="0" dirty="0">
                <a:solidFill>
                  <a:srgbClr val="09885A"/>
                </a:solidFill>
                <a:effectLst/>
                <a:latin typeface="Courier New" panose="02070309020205020404" pitchFamily="49" charset="0"/>
              </a:rPr>
              <a:t>64</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64</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3</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(Activation(</a:t>
            </a:r>
            <a:r>
              <a:rPr lang="it-IT" sz="1500" b="0" dirty="0">
                <a:solidFill>
                  <a:srgbClr val="A31515"/>
                </a:solidFill>
                <a:effectLst/>
                <a:latin typeface="Courier New" panose="02070309020205020404" pitchFamily="49" charset="0"/>
              </a:rPr>
              <a:t>'</a:t>
            </a:r>
            <a:r>
              <a:rPr lang="it-IT" sz="1500" b="0" dirty="0" err="1">
                <a:solidFill>
                  <a:srgbClr val="A31515"/>
                </a:solidFill>
                <a:effectLst/>
                <a:latin typeface="Courier New" panose="02070309020205020404" pitchFamily="49" charset="0"/>
              </a:rPr>
              <a:t>relu</a:t>
            </a:r>
            <a:r>
              <a:rPr lang="it-IT" sz="1500" b="0" dirty="0">
                <a:solidFill>
                  <a:srgbClr val="A31515"/>
                </a:solidFill>
                <a:effectLst/>
                <a:latin typeface="Courier New" panose="02070309020205020404" pitchFamily="49" charset="0"/>
              </a:rPr>
              <a:t>'</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(MaxPooling2D((</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(Conv2D(</a:t>
            </a:r>
            <a:r>
              <a:rPr lang="it-IT" sz="1500" b="0" dirty="0">
                <a:solidFill>
                  <a:srgbClr val="09885A"/>
                </a:solidFill>
                <a:effectLst/>
                <a:latin typeface="Courier New" panose="02070309020205020404" pitchFamily="49" charset="0"/>
              </a:rPr>
              <a:t>64</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3</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3</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(Activation(</a:t>
            </a:r>
            <a:r>
              <a:rPr lang="it-IT" sz="1500" b="0" dirty="0">
                <a:solidFill>
                  <a:srgbClr val="A31515"/>
                </a:solidFill>
                <a:effectLst/>
                <a:latin typeface="Courier New" panose="02070309020205020404" pitchFamily="49" charset="0"/>
              </a:rPr>
              <a:t>'</a:t>
            </a:r>
            <a:r>
              <a:rPr lang="it-IT" sz="1500" b="0" dirty="0" err="1">
                <a:solidFill>
                  <a:srgbClr val="A31515"/>
                </a:solidFill>
                <a:effectLst/>
                <a:latin typeface="Courier New" panose="02070309020205020404" pitchFamily="49" charset="0"/>
              </a:rPr>
              <a:t>relu</a:t>
            </a:r>
            <a:r>
              <a:rPr lang="it-IT" sz="1500" b="0" dirty="0">
                <a:solidFill>
                  <a:srgbClr val="A31515"/>
                </a:solidFill>
                <a:effectLst/>
                <a:latin typeface="Courier New" panose="02070309020205020404" pitchFamily="49" charset="0"/>
              </a:rPr>
              <a:t>'</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(MaxPooling2D((</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(Conv2D(</a:t>
            </a:r>
            <a:r>
              <a:rPr lang="it-IT" sz="1500" b="0" dirty="0">
                <a:solidFill>
                  <a:srgbClr val="09885A"/>
                </a:solidFill>
                <a:effectLst/>
                <a:latin typeface="Courier New" panose="02070309020205020404" pitchFamily="49" charset="0"/>
              </a:rPr>
              <a:t>64</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3</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3</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(Activation(</a:t>
            </a:r>
            <a:r>
              <a:rPr lang="it-IT" sz="1500" b="0" dirty="0">
                <a:solidFill>
                  <a:srgbClr val="A31515"/>
                </a:solidFill>
                <a:effectLst/>
                <a:latin typeface="Courier New" panose="02070309020205020404" pitchFamily="49" charset="0"/>
              </a:rPr>
              <a:t>'</a:t>
            </a:r>
            <a:r>
              <a:rPr lang="it-IT" sz="1500" b="0" dirty="0" err="1">
                <a:solidFill>
                  <a:srgbClr val="A31515"/>
                </a:solidFill>
                <a:effectLst/>
                <a:latin typeface="Courier New" panose="02070309020205020404" pitchFamily="49" charset="0"/>
              </a:rPr>
              <a:t>relu</a:t>
            </a:r>
            <a:r>
              <a:rPr lang="it-IT" sz="1500" b="0" dirty="0">
                <a:solidFill>
                  <a:srgbClr val="A31515"/>
                </a:solidFill>
                <a:effectLst/>
                <a:latin typeface="Courier New" panose="02070309020205020404" pitchFamily="49" charset="0"/>
              </a:rPr>
              <a:t>'</a:t>
            </a:r>
            <a:r>
              <a:rPr lang="it-IT" sz="1500" b="0" dirty="0">
                <a:solidFill>
                  <a:srgbClr val="000000"/>
                </a:solidFill>
                <a:effectLst/>
                <a:latin typeface="Courier New" panose="02070309020205020404" pitchFamily="49" charset="0"/>
              </a:rPr>
              <a:t>))</a:t>
            </a:r>
          </a:p>
          <a:p>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(MaxPooling2D((</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 </a:t>
            </a:r>
            <a:r>
              <a:rPr lang="it-IT" sz="1500" b="0" dirty="0">
                <a:solidFill>
                  <a:srgbClr val="09885A"/>
                </a:solidFill>
                <a:effectLst/>
                <a:latin typeface="Courier New" panose="02070309020205020404" pitchFamily="49" charset="0"/>
              </a:rPr>
              <a:t>2</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a:t>
            </a:r>
            <a:r>
              <a:rPr lang="it-IT" sz="1500" b="0" dirty="0" err="1">
                <a:solidFill>
                  <a:srgbClr val="000000"/>
                </a:solidFill>
                <a:effectLst/>
                <a:latin typeface="Courier New" panose="02070309020205020404" pitchFamily="49" charset="0"/>
              </a:rPr>
              <a:t>Flatten</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(Dense(</a:t>
            </a:r>
            <a:r>
              <a:rPr lang="it-IT" sz="1500" b="0" dirty="0">
                <a:solidFill>
                  <a:srgbClr val="09885A"/>
                </a:solidFill>
                <a:effectLst/>
                <a:latin typeface="Courier New" panose="02070309020205020404" pitchFamily="49" charset="0"/>
              </a:rPr>
              <a:t>128</a:t>
            </a:r>
            <a:r>
              <a:rPr lang="it-IT" sz="1500" b="0" dirty="0">
                <a:solidFill>
                  <a:srgbClr val="000000"/>
                </a:solidFill>
                <a:effectLst/>
                <a:latin typeface="Courier New" panose="02070309020205020404" pitchFamily="49" charset="0"/>
              </a:rPr>
              <a:t>, activation=</a:t>
            </a:r>
            <a:r>
              <a:rPr lang="it-IT" sz="1500" b="0" dirty="0">
                <a:solidFill>
                  <a:srgbClr val="A31515"/>
                </a:solidFill>
                <a:effectLst/>
                <a:latin typeface="Courier New" panose="02070309020205020404" pitchFamily="49" charset="0"/>
              </a:rPr>
              <a:t>'</a:t>
            </a:r>
            <a:r>
              <a:rPr lang="it-IT" sz="1500" b="0" dirty="0" err="1">
                <a:solidFill>
                  <a:srgbClr val="A31515"/>
                </a:solidFill>
                <a:effectLst/>
                <a:latin typeface="Courier New" panose="02070309020205020404" pitchFamily="49" charset="0"/>
              </a:rPr>
              <a:t>relu</a:t>
            </a:r>
            <a:r>
              <a:rPr lang="it-IT" sz="1500" b="0" dirty="0">
                <a:solidFill>
                  <a:srgbClr val="A31515"/>
                </a:solidFill>
                <a:effectLst/>
                <a:latin typeface="Courier New" panose="02070309020205020404" pitchFamily="49" charset="0"/>
              </a:rPr>
              <a:t>'</a:t>
            </a:r>
            <a:r>
              <a:rPr lang="it-IT" sz="1500" b="0" dirty="0">
                <a:solidFill>
                  <a:srgbClr val="000000"/>
                </a:solidFill>
                <a:effectLst/>
                <a:latin typeface="Courier New" panose="02070309020205020404" pitchFamily="49" charset="0"/>
              </a:rPr>
              <a:t>))</a:t>
            </a:r>
          </a:p>
          <a:p>
            <a:br>
              <a:rPr lang="it-IT" sz="1500" b="0" dirty="0">
                <a:solidFill>
                  <a:srgbClr val="000000"/>
                </a:solidFill>
                <a:effectLst/>
                <a:latin typeface="Courier New" panose="02070309020205020404" pitchFamily="49" charset="0"/>
              </a:rPr>
            </a:br>
            <a:r>
              <a:rPr lang="it-IT" sz="1500" b="0" dirty="0" err="1">
                <a:solidFill>
                  <a:srgbClr val="000000"/>
                </a:solidFill>
                <a:effectLst/>
                <a:latin typeface="Courier New" panose="02070309020205020404" pitchFamily="49" charset="0"/>
              </a:rPr>
              <a:t>model.add</a:t>
            </a:r>
            <a:r>
              <a:rPr lang="it-IT" sz="1500" b="0" dirty="0">
                <a:solidFill>
                  <a:srgbClr val="000000"/>
                </a:solidFill>
                <a:effectLst/>
                <a:latin typeface="Courier New" panose="02070309020205020404" pitchFamily="49" charset="0"/>
              </a:rPr>
              <a:t>(Dense(</a:t>
            </a:r>
            <a:r>
              <a:rPr lang="it-IT" sz="1500" b="0" dirty="0">
                <a:solidFill>
                  <a:srgbClr val="09885A"/>
                </a:solidFill>
                <a:effectLst/>
                <a:latin typeface="Courier New" panose="02070309020205020404" pitchFamily="49" charset="0"/>
              </a:rPr>
              <a:t>29</a:t>
            </a:r>
            <a:r>
              <a:rPr lang="it-IT" sz="1500" b="0" dirty="0">
                <a:solidFill>
                  <a:srgbClr val="000000"/>
                </a:solidFill>
                <a:effectLst/>
                <a:latin typeface="Courier New" panose="02070309020205020404" pitchFamily="49" charset="0"/>
              </a:rPr>
              <a:t>, activation=</a:t>
            </a:r>
            <a:r>
              <a:rPr lang="it-IT" sz="1500" b="0" dirty="0">
                <a:solidFill>
                  <a:srgbClr val="A31515"/>
                </a:solidFill>
                <a:effectLst/>
                <a:latin typeface="Courier New" panose="02070309020205020404" pitchFamily="49" charset="0"/>
              </a:rPr>
              <a:t>'</a:t>
            </a:r>
            <a:r>
              <a:rPr lang="it-IT" sz="1500" b="0" dirty="0" err="1">
                <a:solidFill>
                  <a:srgbClr val="A31515"/>
                </a:solidFill>
                <a:effectLst/>
                <a:latin typeface="Courier New" panose="02070309020205020404" pitchFamily="49" charset="0"/>
              </a:rPr>
              <a:t>softmax</a:t>
            </a:r>
            <a:r>
              <a:rPr lang="it-IT" sz="1500" b="0" dirty="0">
                <a:solidFill>
                  <a:srgbClr val="A31515"/>
                </a:solidFill>
                <a:effectLst/>
                <a:latin typeface="Courier New" panose="02070309020205020404" pitchFamily="49" charset="0"/>
              </a:rPr>
              <a:t>'</a:t>
            </a:r>
            <a:r>
              <a:rPr lang="it-IT" sz="1500" b="0" dirty="0">
                <a:solidFill>
                  <a:srgbClr val="000000"/>
                </a:solidFill>
                <a:effectLst/>
                <a:latin typeface="Courier New" panose="02070309020205020404" pitchFamily="49" charset="0"/>
              </a:rPr>
              <a:t>))</a:t>
            </a:r>
          </a:p>
          <a:p>
            <a:endParaRPr lang="it-IT" sz="1150" b="0" dirty="0">
              <a:solidFill>
                <a:srgbClr val="000000"/>
              </a:solidFill>
              <a:effectLst/>
              <a:latin typeface="Courier New" panose="02070309020205020404" pitchFamily="49" charset="0"/>
            </a:endParaRPr>
          </a:p>
        </p:txBody>
      </p:sp>
      <p:sp>
        <p:nvSpPr>
          <p:cNvPr id="14" name="Titolo 1">
            <a:extLst>
              <a:ext uri="{FF2B5EF4-FFF2-40B4-BE49-F238E27FC236}">
                <a16:creationId xmlns:a16="http://schemas.microsoft.com/office/drawing/2014/main" id="{4024A540-ABC2-2B00-23F0-9B7847CACA56}"/>
              </a:ext>
            </a:extLst>
          </p:cNvPr>
          <p:cNvSpPr>
            <a:spLocks noGrp="1"/>
          </p:cNvSpPr>
          <p:nvPr>
            <p:ph type="title"/>
          </p:nvPr>
        </p:nvSpPr>
        <p:spPr>
          <a:xfrm>
            <a:off x="1000800" y="741600"/>
            <a:ext cx="10315018" cy="822960"/>
          </a:xfrm>
          <a:ln w="38100">
            <a:solidFill>
              <a:schemeClr val="accent1">
                <a:lumMod val="75000"/>
              </a:schemeClr>
            </a:solidFill>
          </a:ln>
        </p:spPr>
        <p:txBody>
          <a:bodyPr/>
          <a:lstStyle/>
          <a:p>
            <a:pPr algn="ctr"/>
            <a:r>
              <a:rPr lang="it-IT" dirty="0" err="1"/>
              <a:t>Other</a:t>
            </a:r>
            <a:r>
              <a:rPr lang="it-IT" dirty="0"/>
              <a:t> </a:t>
            </a:r>
            <a:r>
              <a:rPr lang="it-IT" dirty="0" err="1"/>
              <a:t>architectures</a:t>
            </a:r>
            <a:r>
              <a:rPr lang="it-IT" dirty="0"/>
              <a:t> </a:t>
            </a:r>
            <a:r>
              <a:rPr lang="it-IT" dirty="0" err="1"/>
              <a:t>tried</a:t>
            </a:r>
            <a:endParaRPr lang="it-IT" dirty="0"/>
          </a:p>
        </p:txBody>
      </p:sp>
      <p:sp>
        <p:nvSpPr>
          <p:cNvPr id="15" name="CasellaDiTesto 14">
            <a:extLst>
              <a:ext uri="{FF2B5EF4-FFF2-40B4-BE49-F238E27FC236}">
                <a16:creationId xmlns:a16="http://schemas.microsoft.com/office/drawing/2014/main" id="{933C128C-6E2A-EAC3-8FE0-BC46BD13776F}"/>
              </a:ext>
            </a:extLst>
          </p:cNvPr>
          <p:cNvSpPr txBox="1"/>
          <p:nvPr/>
        </p:nvSpPr>
        <p:spPr>
          <a:xfrm>
            <a:off x="2228989" y="3429000"/>
            <a:ext cx="2286203" cy="584775"/>
          </a:xfrm>
          <a:prstGeom prst="rect">
            <a:avLst/>
          </a:prstGeom>
          <a:noFill/>
        </p:spPr>
        <p:txBody>
          <a:bodyPr wrap="none" rtlCol="0">
            <a:spAutoFit/>
          </a:bodyPr>
          <a:lstStyle/>
          <a:p>
            <a:r>
              <a:rPr lang="it-IT" sz="3200" dirty="0"/>
              <a:t>MODEL ONE</a:t>
            </a:r>
            <a:endParaRPr lang="it-IT" dirty="0"/>
          </a:p>
        </p:txBody>
      </p:sp>
      <p:sp>
        <p:nvSpPr>
          <p:cNvPr id="16" name="CasellaDiTesto 15">
            <a:extLst>
              <a:ext uri="{FF2B5EF4-FFF2-40B4-BE49-F238E27FC236}">
                <a16:creationId xmlns:a16="http://schemas.microsoft.com/office/drawing/2014/main" id="{549B0DA0-E6F1-B97F-7E14-D171C9F9B36B}"/>
              </a:ext>
            </a:extLst>
          </p:cNvPr>
          <p:cNvSpPr txBox="1"/>
          <p:nvPr/>
        </p:nvSpPr>
        <p:spPr>
          <a:xfrm>
            <a:off x="7488833" y="3428999"/>
            <a:ext cx="2414251" cy="584775"/>
          </a:xfrm>
          <a:prstGeom prst="rect">
            <a:avLst/>
          </a:prstGeom>
          <a:noFill/>
        </p:spPr>
        <p:txBody>
          <a:bodyPr wrap="none" rtlCol="0">
            <a:spAutoFit/>
          </a:bodyPr>
          <a:lstStyle/>
          <a:p>
            <a:r>
              <a:rPr lang="it-IT" sz="3200" dirty="0"/>
              <a:t>MODEL TWO</a:t>
            </a:r>
            <a:endParaRPr lang="it-IT" dirty="0"/>
          </a:p>
        </p:txBody>
      </p:sp>
      <p:pic>
        <p:nvPicPr>
          <p:cNvPr id="2" name="Picture 4" descr="ASL Number Codes by Creative ASL Teaching | Teachers Pay Teachers">
            <a:extLst>
              <a:ext uri="{FF2B5EF4-FFF2-40B4-BE49-F238E27FC236}">
                <a16:creationId xmlns:a16="http://schemas.microsoft.com/office/drawing/2014/main" id="{3AC5C24B-4B30-0602-3414-46ED38FD7B9C}"/>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l="36464" t="26865" r="50305" b="55427"/>
          <a:stretch/>
        </p:blipFill>
        <p:spPr bwMode="auto">
          <a:xfrm>
            <a:off x="98179" y="6012490"/>
            <a:ext cx="312516" cy="59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87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5E-6 -2.59259E-6 L -0.20468 -0.00046 " pathEditMode="relative" rAng="0" ptsTypes="AA">
                                      <p:cBhvr>
                                        <p:cTn id="6" dur="2000" fill="hold"/>
                                        <p:tgtEl>
                                          <p:spTgt spid="15"/>
                                        </p:tgtEl>
                                        <p:attrNameLst>
                                          <p:attrName>ppt_x</p:attrName>
                                          <p:attrName>ppt_y</p:attrName>
                                        </p:attrNameLst>
                                      </p:cBhvr>
                                      <p:rCtr x="-10234" y="-23"/>
                                    </p:animMotion>
                                  </p:childTnLst>
                                </p:cTn>
                              </p:par>
                              <p:par>
                                <p:cTn id="7" presetID="8" presetClass="emph" presetSubtype="0" fill="hold" grpId="1" nodeType="withEffect">
                                  <p:stCondLst>
                                    <p:cond delay="0"/>
                                  </p:stCondLst>
                                  <p:childTnLst>
                                    <p:animRot by="-5400000">
                                      <p:cBhvr>
                                        <p:cTn id="8" dur="2000" fill="hold"/>
                                        <p:tgtEl>
                                          <p:spTgt spid="15"/>
                                        </p:tgtEl>
                                        <p:attrNameLst>
                                          <p:attrName>r</p:attrName>
                                        </p:attrNameLst>
                                      </p:cBhvr>
                                    </p:animRot>
                                  </p:childTnLst>
                                </p:cTn>
                              </p:par>
                              <p:par>
                                <p:cTn id="9" presetID="42" presetClass="path" presetSubtype="0" accel="50000" decel="50000" fill="hold" grpId="0" nodeType="withEffect">
                                  <p:stCondLst>
                                    <p:cond delay="0"/>
                                  </p:stCondLst>
                                  <p:childTnLst>
                                    <p:animMotion origin="layout" path="M 1.25E-6 1.11111E-6 L 0.22682 -0.00046 " pathEditMode="relative" rAng="0" ptsTypes="AA">
                                      <p:cBhvr>
                                        <p:cTn id="10" dur="2000" fill="hold"/>
                                        <p:tgtEl>
                                          <p:spTgt spid="16"/>
                                        </p:tgtEl>
                                        <p:attrNameLst>
                                          <p:attrName>ppt_x</p:attrName>
                                          <p:attrName>ppt_y</p:attrName>
                                        </p:attrNameLst>
                                      </p:cBhvr>
                                      <p:rCtr x="11406" y="-162"/>
                                    </p:animMotion>
                                  </p:childTnLst>
                                </p:cTn>
                              </p:par>
                              <p:par>
                                <p:cTn id="11" presetID="8" presetClass="emph" presetSubtype="0" fill="hold" grpId="1" nodeType="withEffect">
                                  <p:stCondLst>
                                    <p:cond delay="0"/>
                                  </p:stCondLst>
                                  <p:childTnLst>
                                    <p:animRot by="5400000">
                                      <p:cBhvr>
                                        <p:cTn id="12" dur="2000" fill="hold"/>
                                        <p:tgtEl>
                                          <p:spTgt spid="16"/>
                                        </p:tgtEl>
                                        <p:attrNameLst>
                                          <p:attrName>r</p:attrName>
                                        </p:attrNameLst>
                                      </p:cBhvr>
                                    </p:animRo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10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1000"/>
                                        <p:tgtEl>
                                          <p:spTgt spid="9">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1000"/>
                                        <p:tgtEl>
                                          <p:spTgt spid="9">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fade">
                                      <p:cBhvr>
                                        <p:cTn id="31" dur="1000"/>
                                        <p:tgtEl>
                                          <p:spTgt spid="9">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6" end="6"/>
                                            </p:txEl>
                                          </p:spTgt>
                                        </p:tgtEl>
                                        <p:attrNameLst>
                                          <p:attrName>style.visibility</p:attrName>
                                        </p:attrNameLst>
                                      </p:cBhvr>
                                      <p:to>
                                        <p:strVal val="visible"/>
                                      </p:to>
                                    </p:set>
                                    <p:animEffect transition="in" filter="fade">
                                      <p:cBhvr>
                                        <p:cTn id="34" dur="1000"/>
                                        <p:tgtEl>
                                          <p:spTgt spid="9">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1000"/>
                                        <p:tgtEl>
                                          <p:spTgt spid="9">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1000"/>
                                        <p:tgtEl>
                                          <p:spTgt spid="9">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1000"/>
                                        <p:tgtEl>
                                          <p:spTgt spid="9">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0" end="10"/>
                                            </p:txEl>
                                          </p:spTgt>
                                        </p:tgtEl>
                                        <p:attrNameLst>
                                          <p:attrName>style.visibility</p:attrName>
                                        </p:attrNameLst>
                                      </p:cBhvr>
                                      <p:to>
                                        <p:strVal val="visible"/>
                                      </p:to>
                                    </p:set>
                                    <p:animEffect transition="in" filter="fade">
                                      <p:cBhvr>
                                        <p:cTn id="46" dur="1000"/>
                                        <p:tgtEl>
                                          <p:spTgt spid="9">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Effect transition="in" filter="fade">
                                      <p:cBhvr>
                                        <p:cTn id="49" dur="1000"/>
                                        <p:tgtEl>
                                          <p:spTgt spid="9">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12" end="12"/>
                                            </p:txEl>
                                          </p:spTgt>
                                        </p:tgtEl>
                                        <p:attrNameLst>
                                          <p:attrName>style.visibility</p:attrName>
                                        </p:attrNameLst>
                                      </p:cBhvr>
                                      <p:to>
                                        <p:strVal val="visible"/>
                                      </p:to>
                                    </p:set>
                                    <p:animEffect transition="in" filter="fade">
                                      <p:cBhvr>
                                        <p:cTn id="52" dur="1000"/>
                                        <p:tgtEl>
                                          <p:spTgt spid="9">
                                            <p:txEl>
                                              <p:pRg st="12" end="1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Effect transition="in" filter="fade">
                                      <p:cBhvr>
                                        <p:cTn id="55" dur="1000"/>
                                        <p:tgtEl>
                                          <p:spTgt spid="5">
                                            <p:txEl>
                                              <p:pRg st="0" end="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1000"/>
                                        <p:tgtEl>
                                          <p:spTgt spid="5">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animEffect transition="in" filter="fade">
                                      <p:cBhvr>
                                        <p:cTn id="61" dur="1000"/>
                                        <p:tgtEl>
                                          <p:spTgt spid="5">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1000"/>
                                        <p:tgtEl>
                                          <p:spTgt spid="5">
                                            <p:txEl>
                                              <p:pRg st="3" end="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1000"/>
                                        <p:tgtEl>
                                          <p:spTgt spid="5">
                                            <p:txEl>
                                              <p:pRg st="4" end="4"/>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5">
                                            <p:txEl>
                                              <p:pRg st="5" end="5"/>
                                            </p:txEl>
                                          </p:spTgt>
                                        </p:tgtEl>
                                        <p:attrNameLst>
                                          <p:attrName>style.visibility</p:attrName>
                                        </p:attrNameLst>
                                      </p:cBhvr>
                                      <p:to>
                                        <p:strVal val="visible"/>
                                      </p:to>
                                    </p:set>
                                    <p:animEffect transition="in" filter="fade">
                                      <p:cBhvr>
                                        <p:cTn id="70" dur="1000"/>
                                        <p:tgtEl>
                                          <p:spTgt spid="5">
                                            <p:txEl>
                                              <p:pRg st="5" end="5"/>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5">
                                            <p:txEl>
                                              <p:pRg st="6" end="6"/>
                                            </p:txEl>
                                          </p:spTgt>
                                        </p:tgtEl>
                                        <p:attrNameLst>
                                          <p:attrName>style.visibility</p:attrName>
                                        </p:attrNameLst>
                                      </p:cBhvr>
                                      <p:to>
                                        <p:strVal val="visible"/>
                                      </p:to>
                                    </p:set>
                                    <p:animEffect transition="in" filter="fade">
                                      <p:cBhvr>
                                        <p:cTn id="73" dur="1000"/>
                                        <p:tgtEl>
                                          <p:spTgt spid="5">
                                            <p:txEl>
                                              <p:pRg st="6" end="6"/>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5">
                                            <p:txEl>
                                              <p:pRg st="7" end="7"/>
                                            </p:txEl>
                                          </p:spTgt>
                                        </p:tgtEl>
                                        <p:attrNameLst>
                                          <p:attrName>style.visibility</p:attrName>
                                        </p:attrNameLst>
                                      </p:cBhvr>
                                      <p:to>
                                        <p:strVal val="visible"/>
                                      </p:to>
                                    </p:set>
                                    <p:animEffect transition="in" filter="fade">
                                      <p:cBhvr>
                                        <p:cTn id="76" dur="1000"/>
                                        <p:tgtEl>
                                          <p:spTgt spid="5">
                                            <p:txEl>
                                              <p:pRg st="7" end="7"/>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5">
                                            <p:txEl>
                                              <p:pRg st="8" end="8"/>
                                            </p:txEl>
                                          </p:spTgt>
                                        </p:tgtEl>
                                        <p:attrNameLst>
                                          <p:attrName>style.visibility</p:attrName>
                                        </p:attrNameLst>
                                      </p:cBhvr>
                                      <p:to>
                                        <p:strVal val="visible"/>
                                      </p:to>
                                    </p:set>
                                    <p:animEffect transition="in" filter="fade">
                                      <p:cBhvr>
                                        <p:cTn id="79" dur="1000"/>
                                        <p:tgtEl>
                                          <p:spTgt spid="5">
                                            <p:txEl>
                                              <p:pRg st="8" end="8"/>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5">
                                            <p:txEl>
                                              <p:pRg st="9" end="9"/>
                                            </p:txEl>
                                          </p:spTgt>
                                        </p:tgtEl>
                                        <p:attrNameLst>
                                          <p:attrName>style.visibility</p:attrName>
                                        </p:attrNameLst>
                                      </p:cBhvr>
                                      <p:to>
                                        <p:strVal val="visible"/>
                                      </p:to>
                                    </p:set>
                                    <p:animEffect transition="in" filter="fade">
                                      <p:cBhvr>
                                        <p:cTn id="82" dur="1000"/>
                                        <p:tgtEl>
                                          <p:spTgt spid="5">
                                            <p:txEl>
                                              <p:pRg st="9" end="9"/>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5">
                                            <p:txEl>
                                              <p:pRg st="10" end="10"/>
                                            </p:txEl>
                                          </p:spTgt>
                                        </p:tgtEl>
                                        <p:attrNameLst>
                                          <p:attrName>style.visibility</p:attrName>
                                        </p:attrNameLst>
                                      </p:cBhvr>
                                      <p:to>
                                        <p:strVal val="visible"/>
                                      </p:to>
                                    </p:set>
                                    <p:animEffect transition="in" filter="fade">
                                      <p:cBhvr>
                                        <p:cTn id="85" dur="1000"/>
                                        <p:tgtEl>
                                          <p:spTgt spid="5">
                                            <p:txEl>
                                              <p:pRg st="10" end="10"/>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5">
                                            <p:txEl>
                                              <p:pRg st="11" end="11"/>
                                            </p:txEl>
                                          </p:spTgt>
                                        </p:tgtEl>
                                        <p:attrNameLst>
                                          <p:attrName>style.visibility</p:attrName>
                                        </p:attrNameLst>
                                      </p:cBhvr>
                                      <p:to>
                                        <p:strVal val="visible"/>
                                      </p:to>
                                    </p:set>
                                    <p:animEffect transition="in" filter="fade">
                                      <p:cBhvr>
                                        <p:cTn id="88" dur="1000"/>
                                        <p:tgtEl>
                                          <p:spTgt spid="5">
                                            <p:txEl>
                                              <p:pRg st="11" end="11"/>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5">
                                            <p:txEl>
                                              <p:pRg st="12" end="12"/>
                                            </p:txEl>
                                          </p:spTgt>
                                        </p:tgtEl>
                                        <p:attrNameLst>
                                          <p:attrName>style.visibility</p:attrName>
                                        </p:attrNameLst>
                                      </p:cBhvr>
                                      <p:to>
                                        <p:strVal val="visible"/>
                                      </p:to>
                                    </p:set>
                                    <p:animEffect transition="in" filter="fade">
                                      <p:cBhvr>
                                        <p:cTn id="91" dur="1000"/>
                                        <p:tgtEl>
                                          <p:spTgt spid="5">
                                            <p:txEl>
                                              <p:pRg st="12" end="12"/>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5">
                                            <p:txEl>
                                              <p:pRg st="13" end="13"/>
                                            </p:txEl>
                                          </p:spTgt>
                                        </p:tgtEl>
                                        <p:attrNameLst>
                                          <p:attrName>style.visibility</p:attrName>
                                        </p:attrNameLst>
                                      </p:cBhvr>
                                      <p:to>
                                        <p:strVal val="visible"/>
                                      </p:to>
                                    </p:set>
                                    <p:animEffect transition="in" filter="fade">
                                      <p:cBhvr>
                                        <p:cTn id="94" dur="1000"/>
                                        <p:tgtEl>
                                          <p:spTgt spid="5">
                                            <p:txEl>
                                              <p:pRg st="13" end="13"/>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5">
                                            <p:txEl>
                                              <p:pRg st="14" end="14"/>
                                            </p:txEl>
                                          </p:spTgt>
                                        </p:tgtEl>
                                        <p:attrNameLst>
                                          <p:attrName>style.visibility</p:attrName>
                                        </p:attrNameLst>
                                      </p:cBhvr>
                                      <p:to>
                                        <p:strVal val="visible"/>
                                      </p:to>
                                    </p:set>
                                    <p:animEffect transition="in" filter="fade">
                                      <p:cBhvr>
                                        <p:cTn id="97" dur="1000"/>
                                        <p:tgtEl>
                                          <p:spTgt spid="5">
                                            <p:txEl>
                                              <p:pRg st="14" end="14"/>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5">
                                            <p:txEl>
                                              <p:pRg st="15" end="15"/>
                                            </p:txEl>
                                          </p:spTgt>
                                        </p:tgtEl>
                                        <p:attrNameLst>
                                          <p:attrName>style.visibility</p:attrName>
                                        </p:attrNameLst>
                                      </p:cBhvr>
                                      <p:to>
                                        <p:strVal val="visible"/>
                                      </p:to>
                                    </p:set>
                                    <p:animEffect transition="in" filter="fade">
                                      <p:cBhvr>
                                        <p:cTn id="100" dur="1000"/>
                                        <p:tgtEl>
                                          <p:spTgt spid="5">
                                            <p:txEl>
                                              <p:pRg st="15" end="15"/>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5">
                                            <p:txEl>
                                              <p:pRg st="16" end="16"/>
                                            </p:txEl>
                                          </p:spTgt>
                                        </p:tgtEl>
                                        <p:attrNameLst>
                                          <p:attrName>style.visibility</p:attrName>
                                        </p:attrNameLst>
                                      </p:cBhvr>
                                      <p:to>
                                        <p:strVal val="visible"/>
                                      </p:to>
                                    </p:set>
                                    <p:animEffect transition="in" filter="fade">
                                      <p:cBhvr>
                                        <p:cTn id="103" dur="1000"/>
                                        <p:tgtEl>
                                          <p:spTgt spid="5">
                                            <p:txEl>
                                              <p:pRg st="16" end="16"/>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5">
                                            <p:txEl>
                                              <p:pRg st="17" end="17"/>
                                            </p:txEl>
                                          </p:spTgt>
                                        </p:tgtEl>
                                        <p:attrNameLst>
                                          <p:attrName>style.visibility</p:attrName>
                                        </p:attrNameLst>
                                      </p:cBhvr>
                                      <p:to>
                                        <p:strVal val="visible"/>
                                      </p:to>
                                    </p:set>
                                    <p:animEffect transition="in" filter="fade">
                                      <p:cBhvr>
                                        <p:cTn id="106" dur="10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20D4F99-CCA8-C7DB-2C36-9D22508C765F}"/>
                  </a:ext>
                </a:extLst>
              </p:cNvPr>
              <p:cNvSpPr>
                <a:spLocks noGrp="1"/>
              </p:cNvSpPr>
              <p:nvPr>
                <p:ph idx="1"/>
              </p:nvPr>
            </p:nvSpPr>
            <p:spPr>
              <a:xfrm>
                <a:off x="5817312" y="471488"/>
                <a:ext cx="5576111" cy="5536120"/>
              </a:xfrm>
              <a:ln w="38100">
                <a:solidFill>
                  <a:schemeClr val="accent1">
                    <a:lumMod val="75000"/>
                  </a:schemeClr>
                </a:solidFill>
              </a:ln>
            </p:spPr>
            <p:txBody>
              <a:bodyPr>
                <a:normAutofit/>
              </a:bodyPr>
              <a:lstStyle/>
              <a:p>
                <a:pPr marL="0" indent="0">
                  <a:buClr>
                    <a:schemeClr val="accent1">
                      <a:lumMod val="75000"/>
                    </a:schemeClr>
                  </a:buClr>
                  <a:buNone/>
                </a:pPr>
                <a:endParaRPr lang="it-IT" dirty="0"/>
              </a:p>
              <a:p>
                <a:pPr algn="just">
                  <a:buClr>
                    <a:schemeClr val="accent1">
                      <a:lumMod val="75000"/>
                    </a:schemeClr>
                  </a:buClr>
                  <a:buFont typeface="Courier New" panose="02070309020205020404" pitchFamily="49" charset="0"/>
                  <a:buChar char="o"/>
                </a:pPr>
                <a:r>
                  <a:rPr lang="it-IT" dirty="0"/>
                  <a:t>EPOCHS: 120</a:t>
                </a:r>
              </a:p>
              <a:p>
                <a:pPr algn="just">
                  <a:buClr>
                    <a:schemeClr val="accent1">
                      <a:lumMod val="75000"/>
                    </a:schemeClr>
                  </a:buClr>
                  <a:buFont typeface="Courier New" panose="02070309020205020404" pitchFamily="49" charset="0"/>
                  <a:buChar char="o"/>
                </a:pPr>
                <a:r>
                  <a:rPr lang="it-IT" dirty="0"/>
                  <a:t>TRAINING DURATION: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10</m:t>
                    </m:r>
                  </m:oMath>
                </a14:m>
                <a:r>
                  <a:rPr lang="it-IT" dirty="0"/>
                  <a:t> HOURS</a:t>
                </a:r>
              </a:p>
              <a:p>
                <a:pPr algn="just">
                  <a:buClr>
                    <a:schemeClr val="accent1">
                      <a:lumMod val="75000"/>
                    </a:schemeClr>
                  </a:buClr>
                  <a:buFont typeface="Courier New" panose="02070309020205020404" pitchFamily="49" charset="0"/>
                  <a:buChar char="o"/>
                </a:pPr>
                <a:r>
                  <a:rPr lang="it-IT" dirty="0"/>
                  <a:t>ACCURACY: 84%</a:t>
                </a:r>
              </a:p>
              <a:p>
                <a:pPr marL="0" indent="0">
                  <a:buClr>
                    <a:schemeClr val="accent1">
                      <a:lumMod val="75000"/>
                    </a:schemeClr>
                  </a:buClr>
                  <a:buNone/>
                </a:pPr>
                <a:endParaRPr lang="it-IT" dirty="0"/>
              </a:p>
              <a:p>
                <a:pPr marL="173736" lvl="1" indent="0">
                  <a:buClr>
                    <a:schemeClr val="accent1">
                      <a:lumMod val="75000"/>
                    </a:schemeClr>
                  </a:buClr>
                  <a:buNone/>
                </a:pPr>
                <a:r>
                  <a:rPr lang="it-IT" sz="2800" b="1" dirty="0"/>
                  <a:t>MODEL ONE </a:t>
                </a:r>
                <a:r>
                  <a:rPr lang="it-IT" sz="2800" b="1" i="1" dirty="0" err="1"/>
                  <a:t>Pros</a:t>
                </a:r>
                <a:r>
                  <a:rPr lang="it-IT" sz="2800" b="1" i="1" dirty="0"/>
                  <a:t> and Cons</a:t>
                </a:r>
                <a:r>
                  <a:rPr lang="it-IT" sz="2800" b="1" dirty="0"/>
                  <a:t>:</a:t>
                </a:r>
              </a:p>
              <a:p>
                <a:pPr marL="173736" lvl="1" indent="0">
                  <a:buClr>
                    <a:schemeClr val="accent1">
                      <a:lumMod val="75000"/>
                    </a:schemeClr>
                  </a:buClr>
                  <a:buNone/>
                </a:pPr>
                <a:endParaRPr lang="it-IT" sz="2400" dirty="0"/>
              </a:p>
              <a:p>
                <a:pPr marL="516636" lvl="1" indent="-342900">
                  <a:buClr>
                    <a:schemeClr val="accent1">
                      <a:lumMod val="75000"/>
                    </a:schemeClr>
                  </a:buClr>
                  <a:buFont typeface="Wingdings" panose="05000000000000000000" pitchFamily="2" charset="2"/>
                  <a:buChar char="ü"/>
                </a:pPr>
                <a:r>
                  <a:rPr lang="it-IT" sz="2400" dirty="0"/>
                  <a:t>The training takes </a:t>
                </a:r>
                <a:r>
                  <a:rPr lang="it-IT" sz="2400" dirty="0" err="1"/>
                  <a:t>about</a:t>
                </a:r>
                <a:r>
                  <a:rPr lang="it-IT" sz="2400" dirty="0"/>
                  <a:t> </a:t>
                </a:r>
                <a:r>
                  <a:rPr lang="it-IT" sz="2400" dirty="0" err="1"/>
                  <a:t>half</a:t>
                </a:r>
                <a:r>
                  <a:rPr lang="it-IT" sz="2400" dirty="0"/>
                  <a:t> of the time with </a:t>
                </a:r>
                <a:r>
                  <a:rPr lang="it-IT" sz="2400" dirty="0" err="1"/>
                  <a:t>respect</a:t>
                </a:r>
                <a:r>
                  <a:rPr lang="it-IT" sz="2400" dirty="0"/>
                  <a:t> to </a:t>
                </a:r>
                <a:r>
                  <a:rPr lang="it-IT" sz="2400" dirty="0" err="1"/>
                  <a:t>our</a:t>
                </a:r>
                <a:r>
                  <a:rPr lang="it-IT" sz="2400" dirty="0"/>
                  <a:t> model;</a:t>
                </a:r>
              </a:p>
              <a:p>
                <a:pPr marL="516636" lvl="1" indent="-342900">
                  <a:buClr>
                    <a:schemeClr val="accent1">
                      <a:lumMod val="75000"/>
                    </a:schemeClr>
                  </a:buClr>
                  <a:buFont typeface="Tw Cen MT" panose="020B0602020104020603" pitchFamily="34" charset="0"/>
                  <a:buChar char="×"/>
                </a:pPr>
                <a:endParaRPr lang="it-IT" sz="2400" dirty="0"/>
              </a:p>
              <a:p>
                <a:pPr marL="516636" lvl="1" indent="-342900">
                  <a:buClr>
                    <a:schemeClr val="accent1">
                      <a:lumMod val="75000"/>
                    </a:schemeClr>
                  </a:buClr>
                  <a:buFont typeface="Tw Cen MT" panose="020B0602020104020603" pitchFamily="34" charset="0"/>
                  <a:buChar char="×"/>
                </a:pPr>
                <a:r>
                  <a:rPr lang="it-IT" sz="2400" dirty="0"/>
                  <a:t>The </a:t>
                </a:r>
                <a:r>
                  <a:rPr lang="it-IT" sz="2400" dirty="0" err="1"/>
                  <a:t>accuracy</a:t>
                </a:r>
                <a:r>
                  <a:rPr lang="it-IT" sz="2400" dirty="0"/>
                  <a:t> </a:t>
                </a:r>
                <a:r>
                  <a:rPr lang="it-IT" sz="2400" dirty="0" err="1"/>
                  <a:t>reaches</a:t>
                </a:r>
                <a:r>
                  <a:rPr lang="it-IT" sz="2400" dirty="0"/>
                  <a:t> </a:t>
                </a:r>
                <a:r>
                  <a:rPr lang="it-IT" sz="2400" dirty="0" err="1"/>
                  <a:t>lower</a:t>
                </a:r>
                <a:r>
                  <a:rPr lang="it-IT" sz="2400" dirty="0"/>
                  <a:t> </a:t>
                </a:r>
                <a:r>
                  <a:rPr lang="it-IT" sz="2400" dirty="0" err="1"/>
                  <a:t>values</a:t>
                </a:r>
                <a:r>
                  <a:rPr lang="it-IT" sz="2400" dirty="0"/>
                  <a:t>.</a:t>
                </a:r>
              </a:p>
              <a:p>
                <a:pPr marL="173736" lvl="1" indent="0">
                  <a:buClr>
                    <a:schemeClr val="accent1">
                      <a:lumMod val="75000"/>
                    </a:schemeClr>
                  </a:buClr>
                  <a:buNone/>
                </a:pPr>
                <a:endParaRPr lang="it-IT" dirty="0"/>
              </a:p>
            </p:txBody>
          </p:sp>
        </mc:Choice>
        <mc:Fallback xmlns="">
          <p:sp>
            <p:nvSpPr>
              <p:cNvPr id="3" name="Segnaposto contenuto 2">
                <a:extLst>
                  <a:ext uri="{FF2B5EF4-FFF2-40B4-BE49-F238E27FC236}">
                    <a16:creationId xmlns:a16="http://schemas.microsoft.com/office/drawing/2014/main" id="{D20D4F99-CCA8-C7DB-2C36-9D22508C765F}"/>
                  </a:ext>
                </a:extLst>
              </p:cNvPr>
              <p:cNvSpPr>
                <a:spLocks noGrp="1" noRot="1" noChangeAspect="1" noMove="1" noResize="1" noEditPoints="1" noAdjustHandles="1" noChangeArrowheads="1" noChangeShapeType="1" noTextEdit="1"/>
              </p:cNvSpPr>
              <p:nvPr>
                <p:ph idx="1"/>
              </p:nvPr>
            </p:nvSpPr>
            <p:spPr>
              <a:xfrm>
                <a:off x="5817312" y="471488"/>
                <a:ext cx="5576111" cy="5536120"/>
              </a:xfrm>
              <a:blipFill>
                <a:blip r:embed="rId3"/>
                <a:stretch>
                  <a:fillRect l="-1954" r="-2063"/>
                </a:stretch>
              </a:blipFill>
              <a:ln w="38100">
                <a:solidFill>
                  <a:schemeClr val="accent1">
                    <a:lumMod val="75000"/>
                  </a:schemeClr>
                </a:solidFill>
              </a:ln>
            </p:spPr>
            <p:txBody>
              <a:bodyPr/>
              <a:lstStyle/>
              <a:p>
                <a:r>
                  <a:rPr lang="it-IT">
                    <a:noFill/>
                  </a:rPr>
                  <a:t> </a:t>
                </a:r>
              </a:p>
            </p:txBody>
          </p:sp>
        </mc:Fallback>
      </mc:AlternateContent>
      <p:sp>
        <p:nvSpPr>
          <p:cNvPr id="5" name="Titolo 1">
            <a:extLst>
              <a:ext uri="{FF2B5EF4-FFF2-40B4-BE49-F238E27FC236}">
                <a16:creationId xmlns:a16="http://schemas.microsoft.com/office/drawing/2014/main" id="{21CBD40F-74A6-D5CF-B406-A9F5E77A7840}"/>
              </a:ext>
            </a:extLst>
          </p:cNvPr>
          <p:cNvSpPr>
            <a:spLocks noGrp="1"/>
          </p:cNvSpPr>
          <p:nvPr>
            <p:ph type="title"/>
          </p:nvPr>
        </p:nvSpPr>
        <p:spPr>
          <a:xfrm>
            <a:off x="1023938" y="471488"/>
            <a:ext cx="4625022" cy="1736725"/>
          </a:xfrm>
          <a:ln w="38100">
            <a:solidFill>
              <a:schemeClr val="accent1">
                <a:lumMod val="75000"/>
              </a:schemeClr>
            </a:solidFill>
          </a:ln>
        </p:spPr>
        <p:txBody>
          <a:bodyPr/>
          <a:lstStyle/>
          <a:p>
            <a:pPr algn="ctr"/>
            <a:r>
              <a:rPr lang="it-IT" dirty="0">
                <a:hlinkClick r:id="rId4"/>
              </a:rPr>
              <a:t>MODEL ONE</a:t>
            </a:r>
            <a:r>
              <a:rPr lang="it-IT" dirty="0"/>
              <a:t>: SUMMARY</a:t>
            </a:r>
          </a:p>
        </p:txBody>
      </p:sp>
      <p:pic>
        <p:nvPicPr>
          <p:cNvPr id="10" name="Segnaposto contenuto 8">
            <a:extLst>
              <a:ext uri="{FF2B5EF4-FFF2-40B4-BE49-F238E27FC236}">
                <a16:creationId xmlns:a16="http://schemas.microsoft.com/office/drawing/2014/main" id="{AF194010-D53F-ECD8-479F-D764649C35A4}"/>
              </a:ext>
            </a:extLst>
          </p:cNvPr>
          <p:cNvPicPr>
            <a:picLocks noGrp="1" noChangeAspect="1"/>
          </p:cNvPicPr>
          <p:nvPr>
            <p:ph idx="1"/>
          </p:nvPr>
        </p:nvPicPr>
        <p:blipFill>
          <a:blip r:embed="rId5"/>
          <a:stretch>
            <a:fillRect/>
          </a:stretch>
        </p:blipFill>
        <p:spPr>
          <a:xfrm>
            <a:off x="1042988" y="2357120"/>
            <a:ext cx="4588192" cy="3662680"/>
          </a:xfrm>
          <a:ln w="38100">
            <a:solidFill>
              <a:schemeClr val="accent1">
                <a:lumMod val="75000"/>
              </a:schemeClr>
            </a:solidFill>
          </a:ln>
        </p:spPr>
      </p:pic>
      <p:pic>
        <p:nvPicPr>
          <p:cNvPr id="12" name="Immagine 11">
            <a:extLst>
              <a:ext uri="{FF2B5EF4-FFF2-40B4-BE49-F238E27FC236}">
                <a16:creationId xmlns:a16="http://schemas.microsoft.com/office/drawing/2014/main" id="{28D43F79-52AE-5749-19AC-3358342E9011}"/>
              </a:ext>
            </a:extLst>
          </p:cNvPr>
          <p:cNvPicPr>
            <a:picLocks/>
          </p:cNvPicPr>
          <p:nvPr/>
        </p:nvPicPr>
        <p:blipFill>
          <a:blip r:embed="rId5"/>
          <a:stretch>
            <a:fillRect/>
          </a:stretch>
        </p:blipFill>
        <p:spPr>
          <a:xfrm>
            <a:off x="1042219" y="2341703"/>
            <a:ext cx="4590000" cy="3643200"/>
          </a:xfrm>
          <a:prstGeom prst="rect">
            <a:avLst/>
          </a:prstGeom>
          <a:ln w="38100">
            <a:solidFill>
              <a:schemeClr val="accent1">
                <a:lumMod val="75000"/>
              </a:schemeClr>
            </a:solidFill>
          </a:ln>
        </p:spPr>
      </p:pic>
      <p:pic>
        <p:nvPicPr>
          <p:cNvPr id="2" name="Picture 4" descr="ASL Number Codes by Creative ASL Teaching | Teachers Pay Teachers">
            <a:extLst>
              <a:ext uri="{FF2B5EF4-FFF2-40B4-BE49-F238E27FC236}">
                <a16:creationId xmlns:a16="http://schemas.microsoft.com/office/drawing/2014/main" id="{0090F28E-5C60-741E-A4DC-FD7AE7E053F8}"/>
              </a:ext>
            </a:extLst>
          </p:cNvPr>
          <p:cNvPicPr>
            <a:picLocks noChangeAspect="1" noChangeArrowheads="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saturation sat="300000"/>
                    </a14:imgEffect>
                  </a14:imgLayer>
                </a14:imgProps>
              </a:ext>
              <a:ext uri="{28A0092B-C50C-407E-A947-70E740481C1C}">
                <a14:useLocalDpi xmlns:a14="http://schemas.microsoft.com/office/drawing/2010/main" val="0"/>
              </a:ext>
            </a:extLst>
          </a:blip>
          <a:srcRect l="51165" t="26564" r="32174" b="54339"/>
          <a:stretch/>
        </p:blipFill>
        <p:spPr bwMode="auto">
          <a:xfrm>
            <a:off x="359614" y="6019800"/>
            <a:ext cx="393539" cy="63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7738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20D4F99-CCA8-C7DB-2C36-9D22508C765F}"/>
                  </a:ext>
                </a:extLst>
              </p:cNvPr>
              <p:cNvSpPr>
                <a:spLocks noGrp="1"/>
              </p:cNvSpPr>
              <p:nvPr>
                <p:ph idx="1"/>
              </p:nvPr>
            </p:nvSpPr>
            <p:spPr>
              <a:xfrm>
                <a:off x="5817312" y="471488"/>
                <a:ext cx="5576111" cy="5536120"/>
              </a:xfrm>
              <a:ln w="38100">
                <a:solidFill>
                  <a:schemeClr val="accent1">
                    <a:lumMod val="75000"/>
                  </a:schemeClr>
                </a:solidFill>
              </a:ln>
            </p:spPr>
            <p:txBody>
              <a:bodyPr>
                <a:normAutofit/>
              </a:bodyPr>
              <a:lstStyle/>
              <a:p>
                <a:pPr marL="0" indent="0">
                  <a:buClr>
                    <a:schemeClr val="accent1">
                      <a:lumMod val="75000"/>
                    </a:schemeClr>
                  </a:buClr>
                  <a:buNone/>
                </a:pPr>
                <a:endParaRPr lang="it-IT" dirty="0"/>
              </a:p>
              <a:p>
                <a:pPr>
                  <a:buClr>
                    <a:schemeClr val="accent1">
                      <a:lumMod val="75000"/>
                    </a:schemeClr>
                  </a:buClr>
                  <a:buFont typeface="Courier New" panose="02070309020205020404" pitchFamily="49" charset="0"/>
                  <a:buChar char="o"/>
                </a:pPr>
                <a:r>
                  <a:rPr lang="it-IT" dirty="0"/>
                  <a:t>EPOCHS: 30</a:t>
                </a:r>
              </a:p>
              <a:p>
                <a:pPr>
                  <a:buClr>
                    <a:schemeClr val="accent1">
                      <a:lumMod val="75000"/>
                    </a:schemeClr>
                  </a:buClr>
                  <a:buFont typeface="Courier New" panose="02070309020205020404" pitchFamily="49" charset="0"/>
                  <a:buChar char="o"/>
                </a:pPr>
                <a:r>
                  <a:rPr lang="it-IT" dirty="0"/>
                  <a:t>TRAINING DURATION: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15</m:t>
                    </m:r>
                  </m:oMath>
                </a14:m>
                <a:r>
                  <a:rPr lang="it-IT" dirty="0"/>
                  <a:t> HOURS</a:t>
                </a:r>
              </a:p>
              <a:p>
                <a:pPr>
                  <a:buClr>
                    <a:schemeClr val="accent1">
                      <a:lumMod val="75000"/>
                    </a:schemeClr>
                  </a:buClr>
                  <a:buFont typeface="Courier New" panose="02070309020205020404" pitchFamily="49" charset="0"/>
                  <a:buChar char="o"/>
                </a:pPr>
                <a:r>
                  <a:rPr lang="it-IT" dirty="0"/>
                  <a:t>ACCURACY: 70%</a:t>
                </a:r>
              </a:p>
              <a:p>
                <a:pPr marL="0" indent="0">
                  <a:buClr>
                    <a:schemeClr val="accent1">
                      <a:lumMod val="75000"/>
                    </a:schemeClr>
                  </a:buClr>
                  <a:buNone/>
                </a:pPr>
                <a:endParaRPr lang="it-IT" dirty="0"/>
              </a:p>
              <a:p>
                <a:pPr marL="173736" lvl="1" indent="0">
                  <a:buClr>
                    <a:schemeClr val="accent1">
                      <a:lumMod val="75000"/>
                    </a:schemeClr>
                  </a:buClr>
                  <a:buNone/>
                </a:pPr>
                <a:r>
                  <a:rPr lang="it-IT" sz="2800" b="1" dirty="0"/>
                  <a:t>MODEL TWO </a:t>
                </a:r>
                <a:r>
                  <a:rPr lang="it-IT" sz="2800" b="1" i="1" dirty="0" err="1"/>
                  <a:t>Pros</a:t>
                </a:r>
                <a:r>
                  <a:rPr lang="it-IT" sz="2800" b="1" i="1" dirty="0"/>
                  <a:t> and Cons</a:t>
                </a:r>
                <a:r>
                  <a:rPr lang="it-IT" sz="2800" b="1" dirty="0"/>
                  <a:t>:</a:t>
                </a:r>
              </a:p>
              <a:p>
                <a:pPr marL="173736" lvl="1" indent="0">
                  <a:buClr>
                    <a:schemeClr val="accent1">
                      <a:lumMod val="75000"/>
                    </a:schemeClr>
                  </a:buClr>
                  <a:buNone/>
                </a:pPr>
                <a:endParaRPr lang="it-IT" sz="2400" dirty="0"/>
              </a:p>
              <a:p>
                <a:pPr marL="516636" lvl="1" indent="-342900">
                  <a:buClr>
                    <a:schemeClr val="accent1">
                      <a:lumMod val="75000"/>
                    </a:schemeClr>
                  </a:buClr>
                  <a:buFont typeface="Tw Cen MT" panose="020B0602020104020603" pitchFamily="34" charset="0"/>
                  <a:buChar char="×"/>
                </a:pPr>
                <a:r>
                  <a:rPr lang="it-IT" sz="2400" dirty="0"/>
                  <a:t>The training </a:t>
                </a:r>
                <a:r>
                  <a:rPr lang="it-IT" sz="2400" dirty="0" err="1"/>
                  <a:t>is</a:t>
                </a:r>
                <a:r>
                  <a:rPr lang="it-IT" sz="2400" dirty="0"/>
                  <a:t> </a:t>
                </a:r>
                <a:r>
                  <a:rPr lang="it-IT" sz="2400" u="sng" dirty="0" err="1"/>
                  <a:t>significantly</a:t>
                </a:r>
                <a:r>
                  <a:rPr lang="it-IT" sz="2400" dirty="0"/>
                  <a:t> </a:t>
                </a:r>
                <a:r>
                  <a:rPr lang="it-IT" sz="2400" dirty="0" err="1"/>
                  <a:t>slower</a:t>
                </a:r>
                <a:r>
                  <a:rPr lang="it-IT" sz="2400" dirty="0"/>
                  <a:t> </a:t>
                </a:r>
                <a:r>
                  <a:rPr lang="it-IT" sz="2400" dirty="0" err="1"/>
                  <a:t>than</a:t>
                </a:r>
                <a:r>
                  <a:rPr lang="it-IT" sz="2400" dirty="0"/>
                  <a:t> </a:t>
                </a:r>
                <a:r>
                  <a:rPr lang="it-IT" sz="2400" dirty="0" err="1"/>
                  <a:t>ours</a:t>
                </a:r>
                <a:r>
                  <a:rPr lang="it-IT" sz="2400"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30 </m:t>
                    </m:r>
                    <m:r>
                      <a:rPr lang="it-IT" b="0" i="1" smtClean="0">
                        <a:latin typeface="Cambria Math" panose="02040503050406030204" pitchFamily="18" charset="0"/>
                        <a:ea typeface="Cambria Math" panose="02040503050406030204" pitchFamily="18" charset="0"/>
                      </a:rPr>
                      <m:t>𝑚𝑖𝑛</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𝑒𝑝𝑜𝑐h</m:t>
                    </m:r>
                  </m:oMath>
                </a14:m>
                <a:r>
                  <a:rPr lang="it-IT" sz="2400" dirty="0"/>
                  <a:t>);</a:t>
                </a:r>
              </a:p>
              <a:p>
                <a:pPr marL="516636" lvl="1" indent="-342900">
                  <a:buClr>
                    <a:schemeClr val="accent1">
                      <a:lumMod val="75000"/>
                    </a:schemeClr>
                  </a:buClr>
                  <a:buFont typeface="Tw Cen MT" panose="020B0602020104020603" pitchFamily="34" charset="0"/>
                  <a:buChar char="×"/>
                </a:pPr>
                <a:endParaRPr lang="it-IT" sz="2400" u="sng" dirty="0"/>
              </a:p>
              <a:p>
                <a:pPr marL="516636" lvl="1" indent="-342900">
                  <a:buClr>
                    <a:schemeClr val="accent1">
                      <a:lumMod val="75000"/>
                    </a:schemeClr>
                  </a:buClr>
                  <a:buFont typeface="Tw Cen MT" panose="020B0602020104020603" pitchFamily="34" charset="0"/>
                  <a:buChar char="×"/>
                </a:pPr>
                <a:r>
                  <a:rPr lang="it-IT" sz="2400" dirty="0"/>
                  <a:t>The </a:t>
                </a:r>
                <a:r>
                  <a:rPr lang="it-IT" sz="2400" dirty="0" err="1"/>
                  <a:t>accuracy</a:t>
                </a:r>
                <a:r>
                  <a:rPr lang="it-IT" sz="2400" dirty="0"/>
                  <a:t> </a:t>
                </a:r>
                <a:r>
                  <a:rPr lang="it-IT" sz="2400" dirty="0" err="1"/>
                  <a:t>reaches</a:t>
                </a:r>
                <a:r>
                  <a:rPr lang="it-IT" sz="2400" dirty="0"/>
                  <a:t> </a:t>
                </a:r>
                <a:r>
                  <a:rPr lang="it-IT" sz="2400" dirty="0" err="1"/>
                  <a:t>lower</a:t>
                </a:r>
                <a:r>
                  <a:rPr lang="it-IT" sz="2400" dirty="0"/>
                  <a:t> </a:t>
                </a:r>
                <a:r>
                  <a:rPr lang="it-IT" sz="2400" dirty="0" err="1"/>
                  <a:t>values</a:t>
                </a:r>
                <a:r>
                  <a:rPr lang="it-IT" sz="2400" dirty="0"/>
                  <a:t>.</a:t>
                </a:r>
              </a:p>
              <a:p>
                <a:pPr marL="173736" lvl="1" indent="0">
                  <a:buClr>
                    <a:schemeClr val="accent1">
                      <a:lumMod val="75000"/>
                    </a:schemeClr>
                  </a:buClr>
                  <a:buNone/>
                </a:pPr>
                <a:endParaRPr lang="it-IT" sz="2400" dirty="0"/>
              </a:p>
              <a:p>
                <a:pPr marL="173736" lvl="1" indent="0">
                  <a:buClr>
                    <a:schemeClr val="accent1">
                      <a:lumMod val="75000"/>
                    </a:schemeClr>
                  </a:buClr>
                  <a:buNone/>
                </a:pPr>
                <a:endParaRPr lang="it-IT" sz="2400" dirty="0"/>
              </a:p>
              <a:p>
                <a:pPr marL="173736" lvl="1" indent="0">
                  <a:buClr>
                    <a:schemeClr val="accent1">
                      <a:lumMod val="75000"/>
                    </a:schemeClr>
                  </a:buClr>
                  <a:buNone/>
                </a:pPr>
                <a:endParaRPr lang="it-IT" dirty="0"/>
              </a:p>
            </p:txBody>
          </p:sp>
        </mc:Choice>
        <mc:Fallback xmlns="">
          <p:sp>
            <p:nvSpPr>
              <p:cNvPr id="3" name="Segnaposto contenuto 2">
                <a:extLst>
                  <a:ext uri="{FF2B5EF4-FFF2-40B4-BE49-F238E27FC236}">
                    <a16:creationId xmlns:a16="http://schemas.microsoft.com/office/drawing/2014/main" id="{D20D4F99-CCA8-C7DB-2C36-9D22508C765F}"/>
                  </a:ext>
                </a:extLst>
              </p:cNvPr>
              <p:cNvSpPr>
                <a:spLocks noGrp="1" noRot="1" noChangeAspect="1" noMove="1" noResize="1" noEditPoints="1" noAdjustHandles="1" noChangeArrowheads="1" noChangeShapeType="1" noTextEdit="1"/>
              </p:cNvSpPr>
              <p:nvPr>
                <p:ph idx="1"/>
              </p:nvPr>
            </p:nvSpPr>
            <p:spPr>
              <a:xfrm>
                <a:off x="5817312" y="471488"/>
                <a:ext cx="5576111" cy="5536120"/>
              </a:xfrm>
              <a:blipFill>
                <a:blip r:embed="rId3"/>
                <a:stretch>
                  <a:fillRect l="-1954"/>
                </a:stretch>
              </a:blipFill>
              <a:ln w="38100">
                <a:solidFill>
                  <a:schemeClr val="accent1">
                    <a:lumMod val="75000"/>
                  </a:schemeClr>
                </a:solidFill>
              </a:ln>
            </p:spPr>
            <p:txBody>
              <a:bodyPr/>
              <a:lstStyle/>
              <a:p>
                <a:r>
                  <a:rPr lang="it-IT">
                    <a:noFill/>
                  </a:rPr>
                  <a:t> </a:t>
                </a:r>
              </a:p>
            </p:txBody>
          </p:sp>
        </mc:Fallback>
      </mc:AlternateContent>
      <p:sp>
        <p:nvSpPr>
          <p:cNvPr id="5" name="Titolo 1">
            <a:extLst>
              <a:ext uri="{FF2B5EF4-FFF2-40B4-BE49-F238E27FC236}">
                <a16:creationId xmlns:a16="http://schemas.microsoft.com/office/drawing/2014/main" id="{21CBD40F-74A6-D5CF-B406-A9F5E77A7840}"/>
              </a:ext>
            </a:extLst>
          </p:cNvPr>
          <p:cNvSpPr>
            <a:spLocks noGrp="1"/>
          </p:cNvSpPr>
          <p:nvPr>
            <p:ph type="title"/>
          </p:nvPr>
        </p:nvSpPr>
        <p:spPr>
          <a:xfrm>
            <a:off x="1023938" y="471488"/>
            <a:ext cx="4625022" cy="1736725"/>
          </a:xfrm>
          <a:ln w="38100">
            <a:solidFill>
              <a:schemeClr val="accent1">
                <a:lumMod val="75000"/>
              </a:schemeClr>
            </a:solidFill>
          </a:ln>
        </p:spPr>
        <p:txBody>
          <a:bodyPr/>
          <a:lstStyle/>
          <a:p>
            <a:pPr algn="ctr"/>
            <a:r>
              <a:rPr lang="it-IT" dirty="0">
                <a:hlinkClick r:id="rId4"/>
              </a:rPr>
              <a:t>MODEL </a:t>
            </a:r>
            <a:r>
              <a:rPr lang="it-IT" dirty="0" err="1">
                <a:hlinkClick r:id="rId4"/>
              </a:rPr>
              <a:t>two</a:t>
            </a:r>
            <a:r>
              <a:rPr lang="it-IT" dirty="0"/>
              <a:t>: SUMMARY</a:t>
            </a:r>
          </a:p>
        </p:txBody>
      </p:sp>
      <p:pic>
        <p:nvPicPr>
          <p:cNvPr id="7" name="Immagine 6">
            <a:extLst>
              <a:ext uri="{FF2B5EF4-FFF2-40B4-BE49-F238E27FC236}">
                <a16:creationId xmlns:a16="http://schemas.microsoft.com/office/drawing/2014/main" id="{FABA6F57-7E12-6527-15FF-6333121E63C2}"/>
              </a:ext>
            </a:extLst>
          </p:cNvPr>
          <p:cNvPicPr preferRelativeResize="0">
            <a:picLocks noChangeAspect="1"/>
          </p:cNvPicPr>
          <p:nvPr/>
        </p:nvPicPr>
        <p:blipFill>
          <a:blip r:embed="rId5"/>
          <a:stretch>
            <a:fillRect/>
          </a:stretch>
        </p:blipFill>
        <p:spPr>
          <a:xfrm>
            <a:off x="1041108" y="2344928"/>
            <a:ext cx="4590000" cy="3642917"/>
          </a:xfrm>
          <a:prstGeom prst="rect">
            <a:avLst/>
          </a:prstGeom>
          <a:ln w="38100">
            <a:solidFill>
              <a:schemeClr val="accent1">
                <a:lumMod val="75000"/>
              </a:schemeClr>
            </a:solidFill>
          </a:ln>
        </p:spPr>
      </p:pic>
      <p:pic>
        <p:nvPicPr>
          <p:cNvPr id="2" name="Picture 4" descr="ASL Number Codes by Creative ASL Teaching | Teachers Pay Teachers">
            <a:extLst>
              <a:ext uri="{FF2B5EF4-FFF2-40B4-BE49-F238E27FC236}">
                <a16:creationId xmlns:a16="http://schemas.microsoft.com/office/drawing/2014/main" id="{122D163F-9ED7-433D-2BE1-D46E7C4CA304}"/>
              </a:ext>
            </a:extLst>
          </p:cNvPr>
          <p:cNvPicPr>
            <a:picLocks noChangeAspect="1" noChangeArrowheads="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saturation sat="300000"/>
                    </a14:imgEffect>
                  </a14:imgLayer>
                </a14:imgProps>
              </a:ext>
              <a:ext uri="{28A0092B-C50C-407E-A947-70E740481C1C}">
                <a14:useLocalDpi xmlns:a14="http://schemas.microsoft.com/office/drawing/2010/main" val="0"/>
              </a:ext>
            </a:extLst>
          </a:blip>
          <a:srcRect l="67431" t="26563" r="15908" b="54340"/>
          <a:stretch/>
        </p:blipFill>
        <p:spPr bwMode="auto">
          <a:xfrm>
            <a:off x="119849" y="6007608"/>
            <a:ext cx="388151" cy="62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4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5E62E-0455-95BD-96D7-47167D6E9F6C}"/>
              </a:ext>
            </a:extLst>
          </p:cNvPr>
          <p:cNvSpPr>
            <a:spLocks noGrp="1"/>
          </p:cNvSpPr>
          <p:nvPr>
            <p:ph type="title"/>
          </p:nvPr>
        </p:nvSpPr>
        <p:spPr>
          <a:ln w="38100">
            <a:solidFill>
              <a:schemeClr val="accent1">
                <a:lumMod val="75000"/>
              </a:schemeClr>
            </a:solidFill>
          </a:ln>
        </p:spPr>
        <p:txBody>
          <a:bodyPr/>
          <a:lstStyle/>
          <a:p>
            <a:pPr algn="ctr"/>
            <a:r>
              <a:rPr lang="it-IT" dirty="0" err="1"/>
              <a:t>Conclusions</a:t>
            </a:r>
            <a:r>
              <a:rPr lang="it-IT" dirty="0"/>
              <a:t> and future </a:t>
            </a:r>
            <a:r>
              <a:rPr lang="it-IT" dirty="0" err="1"/>
              <a:t>developments</a:t>
            </a:r>
            <a:endParaRPr lang="it-IT" dirty="0"/>
          </a:p>
        </p:txBody>
      </p:sp>
      <p:sp>
        <p:nvSpPr>
          <p:cNvPr id="3" name="Segnaposto contenuto 2">
            <a:extLst>
              <a:ext uri="{FF2B5EF4-FFF2-40B4-BE49-F238E27FC236}">
                <a16:creationId xmlns:a16="http://schemas.microsoft.com/office/drawing/2014/main" id="{9BA0FAAD-E66E-E243-9527-E1A3A8019D49}"/>
              </a:ext>
            </a:extLst>
          </p:cNvPr>
          <p:cNvSpPr>
            <a:spLocks noGrp="1"/>
          </p:cNvSpPr>
          <p:nvPr>
            <p:ph idx="1"/>
          </p:nvPr>
        </p:nvSpPr>
        <p:spPr>
          <a:ln w="38100">
            <a:solidFill>
              <a:schemeClr val="accent1">
                <a:lumMod val="75000"/>
              </a:schemeClr>
            </a:solidFill>
          </a:ln>
        </p:spPr>
        <p:txBody>
          <a:bodyPr anchor="ctr"/>
          <a:lstStyle/>
          <a:p>
            <a:pPr algn="just">
              <a:buClr>
                <a:schemeClr val="accent1">
                  <a:lumMod val="75000"/>
                </a:schemeClr>
              </a:buClr>
              <a:buFont typeface="Courier New" panose="02070309020205020404" pitchFamily="49" charset="0"/>
              <a:buChar char="o"/>
            </a:pPr>
            <a:r>
              <a:rPr lang="it-IT" dirty="0"/>
              <a:t> The model </a:t>
            </a:r>
            <a:r>
              <a:rPr lang="it-IT" dirty="0" err="1"/>
              <a:t>we</a:t>
            </a:r>
            <a:r>
              <a:rPr lang="it-IT" dirty="0"/>
              <a:t> </a:t>
            </a:r>
            <a:r>
              <a:rPr lang="it-IT" dirty="0" err="1"/>
              <a:t>developed</a:t>
            </a:r>
            <a:r>
              <a:rPr lang="it-IT" dirty="0"/>
              <a:t> </a:t>
            </a:r>
            <a:r>
              <a:rPr lang="it-IT" dirty="0" err="1"/>
              <a:t>seems</a:t>
            </a:r>
            <a:r>
              <a:rPr lang="it-IT" dirty="0"/>
              <a:t> to </a:t>
            </a:r>
            <a:r>
              <a:rPr lang="it-IT" dirty="0" err="1"/>
              <a:t>reach</a:t>
            </a:r>
            <a:r>
              <a:rPr lang="it-IT" dirty="0"/>
              <a:t> </a:t>
            </a:r>
            <a:r>
              <a:rPr lang="it-IT" dirty="0" err="1"/>
              <a:t>better</a:t>
            </a:r>
            <a:r>
              <a:rPr lang="it-IT" dirty="0"/>
              <a:t> </a:t>
            </a:r>
            <a:r>
              <a:rPr lang="it-IT" dirty="0" err="1"/>
              <a:t>results</a:t>
            </a:r>
            <a:r>
              <a:rPr lang="it-IT" dirty="0"/>
              <a:t> in </a:t>
            </a:r>
            <a:r>
              <a:rPr lang="it-IT" dirty="0" err="1"/>
              <a:t>terms</a:t>
            </a:r>
            <a:r>
              <a:rPr lang="it-IT" dirty="0"/>
              <a:t> of time and</a:t>
            </a:r>
            <a:br>
              <a:rPr lang="it-IT" dirty="0"/>
            </a:br>
            <a:r>
              <a:rPr lang="it-IT" dirty="0"/>
              <a:t>  </a:t>
            </a:r>
            <a:r>
              <a:rPr lang="it-IT" dirty="0" err="1"/>
              <a:t>accuracy</a:t>
            </a:r>
            <a:r>
              <a:rPr lang="it-IT" dirty="0"/>
              <a:t>, or, </a:t>
            </a:r>
            <a:r>
              <a:rPr lang="it-IT" dirty="0" err="1"/>
              <a:t>unless</a:t>
            </a:r>
            <a:r>
              <a:rPr lang="it-IT" dirty="0"/>
              <a:t> the best trade off </a:t>
            </a:r>
            <a:r>
              <a:rPr lang="it-IT" dirty="0" err="1"/>
              <a:t>between</a:t>
            </a:r>
            <a:r>
              <a:rPr lang="it-IT" dirty="0"/>
              <a:t> </a:t>
            </a:r>
            <a:r>
              <a:rPr lang="it-IT" dirty="0" err="1"/>
              <a:t>them</a:t>
            </a:r>
            <a:r>
              <a:rPr lang="it-IT" dirty="0"/>
              <a:t>;</a:t>
            </a:r>
          </a:p>
          <a:p>
            <a:pPr algn="just">
              <a:buClr>
                <a:schemeClr val="accent1">
                  <a:lumMod val="75000"/>
                </a:schemeClr>
              </a:buClr>
              <a:buFont typeface="Courier New" panose="02070309020205020404" pitchFamily="49" charset="0"/>
              <a:buChar char="o"/>
            </a:pPr>
            <a:r>
              <a:rPr lang="it-IT" dirty="0"/>
              <a:t> </a:t>
            </a:r>
            <a:r>
              <a:rPr lang="it-IT" dirty="0" err="1"/>
              <a:t>This</a:t>
            </a:r>
            <a:r>
              <a:rPr lang="it-IT" dirty="0"/>
              <a:t> project </a:t>
            </a:r>
            <a:r>
              <a:rPr lang="it-IT" dirty="0" err="1"/>
              <a:t>might</a:t>
            </a:r>
            <a:r>
              <a:rPr lang="it-IT" dirty="0"/>
              <a:t> be a step </a:t>
            </a:r>
            <a:r>
              <a:rPr lang="it-IT" dirty="0" err="1"/>
              <a:t>towards</a:t>
            </a:r>
            <a:r>
              <a:rPr lang="it-IT" dirty="0"/>
              <a:t> a </a:t>
            </a:r>
            <a:r>
              <a:rPr lang="it-IT" dirty="0" err="1"/>
              <a:t>better</a:t>
            </a:r>
            <a:r>
              <a:rPr lang="it-IT" dirty="0"/>
              <a:t> </a:t>
            </a:r>
            <a:r>
              <a:rPr lang="it-IT" dirty="0" err="1"/>
              <a:t>communication</a:t>
            </a:r>
            <a:r>
              <a:rPr lang="it-IT" dirty="0"/>
              <a:t> </a:t>
            </a:r>
            <a:r>
              <a:rPr lang="it-IT" dirty="0" err="1"/>
              <a:t>between</a:t>
            </a:r>
            <a:r>
              <a:rPr lang="it-IT" dirty="0"/>
              <a:t> hearing -</a:t>
            </a:r>
            <a:br>
              <a:rPr lang="it-IT" dirty="0"/>
            </a:br>
            <a:r>
              <a:rPr lang="it-IT" dirty="0"/>
              <a:t>  </a:t>
            </a:r>
            <a:r>
              <a:rPr lang="it-IT" dirty="0" err="1"/>
              <a:t>impaired</a:t>
            </a:r>
            <a:r>
              <a:rPr lang="it-IT" dirty="0"/>
              <a:t> and hearing people. </a:t>
            </a:r>
            <a:r>
              <a:rPr lang="it-IT" dirty="0" err="1"/>
              <a:t>Our</a:t>
            </a:r>
            <a:r>
              <a:rPr lang="it-IT" dirty="0"/>
              <a:t> </a:t>
            </a:r>
            <a:r>
              <a:rPr lang="it-IT" dirty="0" err="1"/>
              <a:t>results</a:t>
            </a:r>
            <a:r>
              <a:rPr lang="it-IT" dirty="0"/>
              <a:t> </a:t>
            </a:r>
            <a:r>
              <a:rPr lang="it-IT" dirty="0" err="1"/>
              <a:t>allow</a:t>
            </a:r>
            <a:r>
              <a:rPr lang="it-IT" dirty="0"/>
              <a:t> </a:t>
            </a:r>
            <a:r>
              <a:rPr lang="it-IT" dirty="0" err="1"/>
              <a:t>us</a:t>
            </a:r>
            <a:r>
              <a:rPr lang="it-IT" dirty="0"/>
              <a:t> to </a:t>
            </a:r>
            <a:r>
              <a:rPr lang="it-IT" dirty="0" err="1"/>
              <a:t>hypothesize</a:t>
            </a:r>
            <a:r>
              <a:rPr lang="it-IT" dirty="0"/>
              <a:t> future </a:t>
            </a:r>
            <a:br>
              <a:rPr lang="it-IT" dirty="0"/>
            </a:br>
            <a:r>
              <a:rPr lang="it-IT" dirty="0"/>
              <a:t>  </a:t>
            </a:r>
            <a:r>
              <a:rPr lang="it-IT" dirty="0" err="1"/>
              <a:t>developments</a:t>
            </a:r>
            <a:r>
              <a:rPr lang="it-IT" dirty="0"/>
              <a:t> </a:t>
            </a:r>
            <a:r>
              <a:rPr lang="it-IT" dirty="0" err="1"/>
              <a:t>such</a:t>
            </a:r>
            <a:r>
              <a:rPr lang="it-IT" dirty="0"/>
              <a:t> </a:t>
            </a:r>
            <a:r>
              <a:rPr lang="it-IT" dirty="0" err="1"/>
              <a:t>as</a:t>
            </a:r>
            <a:r>
              <a:rPr lang="it-IT" dirty="0"/>
              <a:t> a mobile device or app </a:t>
            </a:r>
            <a:r>
              <a:rPr lang="it-IT" dirty="0" err="1"/>
              <a:t>able</a:t>
            </a:r>
            <a:r>
              <a:rPr lang="it-IT" dirty="0"/>
              <a:t> to “</a:t>
            </a:r>
            <a:r>
              <a:rPr lang="it-IT" dirty="0" err="1"/>
              <a:t>speak</a:t>
            </a:r>
            <a:r>
              <a:rPr lang="it-IT" dirty="0"/>
              <a:t>” for hearing-</a:t>
            </a:r>
            <a:r>
              <a:rPr lang="it-IT" dirty="0" err="1"/>
              <a:t>impaired</a:t>
            </a:r>
            <a:br>
              <a:rPr lang="it-IT" dirty="0"/>
            </a:br>
            <a:r>
              <a:rPr lang="it-IT" dirty="0"/>
              <a:t>  people in </a:t>
            </a:r>
            <a:r>
              <a:rPr lang="it-IT" dirty="0" err="1"/>
              <a:t>real</a:t>
            </a:r>
            <a:r>
              <a:rPr lang="it-IT" dirty="0"/>
              <a:t> time </a:t>
            </a:r>
            <a:r>
              <a:rPr lang="it-IT" dirty="0" err="1"/>
              <a:t>modality</a:t>
            </a:r>
            <a:r>
              <a:rPr lang="it-IT" dirty="0"/>
              <a:t>, </a:t>
            </a:r>
            <a:r>
              <a:rPr lang="it-IT" dirty="0" err="1"/>
              <a:t>translating</a:t>
            </a:r>
            <a:r>
              <a:rPr lang="it-IT" dirty="0"/>
              <a:t> hand-</a:t>
            </a:r>
            <a:r>
              <a:rPr lang="it-IT" dirty="0" err="1"/>
              <a:t>gestures</a:t>
            </a:r>
            <a:r>
              <a:rPr lang="it-IT" dirty="0"/>
              <a:t> for </a:t>
            </a:r>
            <a:r>
              <a:rPr lang="it-IT" dirty="0" err="1"/>
              <a:t>sign</a:t>
            </a:r>
            <a:r>
              <a:rPr lang="it-IT" dirty="0"/>
              <a:t> </a:t>
            </a:r>
            <a:r>
              <a:rPr lang="it-IT" dirty="0" err="1"/>
              <a:t>language</a:t>
            </a:r>
            <a:r>
              <a:rPr lang="it-IT" dirty="0"/>
              <a:t>.</a:t>
            </a:r>
          </a:p>
        </p:txBody>
      </p:sp>
      <p:pic>
        <p:nvPicPr>
          <p:cNvPr id="4" name="Picture 4" descr="ASL Number Codes by Creative ASL Teaching | Teachers Pay Teachers">
            <a:extLst>
              <a:ext uri="{FF2B5EF4-FFF2-40B4-BE49-F238E27FC236}">
                <a16:creationId xmlns:a16="http://schemas.microsoft.com/office/drawing/2014/main" id="{01BACF62-E26C-1420-31BF-32645BDFE9C2}"/>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l="80674" t="26563" r="2665" b="54340"/>
          <a:stretch/>
        </p:blipFill>
        <p:spPr bwMode="auto">
          <a:xfrm>
            <a:off x="88900" y="5983041"/>
            <a:ext cx="403449" cy="65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1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5B1F7D59-B07D-9A7F-4B33-471FC931540F}"/>
              </a:ext>
              <a:ext uri="{C183D7F6-B498-43B3-948B-1728B52AA6E4}">
                <adec:decorative xmlns:adec="http://schemas.microsoft.com/office/drawing/2017/decorative" val="1"/>
              </a:ext>
            </a:extLst>
          </p:cNvPr>
          <p:cNvPicPr>
            <a:picLocks noGrp="1" noChangeAspect="1"/>
          </p:cNvPicPr>
          <p:nvPr>
            <p:ph type="pic" idx="1"/>
          </p:nvPr>
        </p:nvPicPr>
        <p:blipFill rotWithShape="1">
          <a:blip r:embed="rId3">
            <a:alphaModFix amt="50000"/>
          </a:blip>
          <a:srcRect l="14343" r="14343"/>
          <a:stretch/>
        </p:blipFill>
        <p:spPr>
          <a:xfrm>
            <a:off x="3332" y="-31173"/>
            <a:ext cx="12188668" cy="5001701"/>
          </a:xfrm>
          <a:prstGeom prst="rect">
            <a:avLst/>
          </a:prstGeom>
          <a:noFill/>
          <a:ln w="19050">
            <a:noFill/>
          </a:ln>
          <a:effectLst>
            <a:softEdge rad="76200"/>
          </a:effectLst>
        </p:spPr>
      </p:pic>
      <p:sp>
        <p:nvSpPr>
          <p:cNvPr id="10" name="Title 1">
            <a:extLst>
              <a:ext uri="{FF2B5EF4-FFF2-40B4-BE49-F238E27FC236}">
                <a16:creationId xmlns:a16="http://schemas.microsoft.com/office/drawing/2014/main" id="{9CF1890F-8ED1-8086-966D-B4D47A2081FB}"/>
              </a:ext>
            </a:extLst>
          </p:cNvPr>
          <p:cNvSpPr>
            <a:spLocks noGrp="1"/>
          </p:cNvSpPr>
          <p:nvPr>
            <p:ph type="title"/>
          </p:nvPr>
        </p:nvSpPr>
        <p:spPr>
          <a:xfrm>
            <a:off x="2209800" y="2729238"/>
            <a:ext cx="7772400" cy="1463040"/>
          </a:xfrm>
          <a:solidFill>
            <a:schemeClr val="bg1"/>
          </a:solidFill>
          <a:ln w="19050">
            <a:solidFill>
              <a:schemeClr val="accent1">
                <a:lumMod val="75000"/>
              </a:schemeClr>
            </a:solidFill>
          </a:ln>
        </p:spPr>
        <p:txBody>
          <a:bodyPr>
            <a:normAutofit/>
          </a:bodyPr>
          <a:lstStyle/>
          <a:p>
            <a:pPr algn="ctr"/>
            <a:r>
              <a:rPr lang="it-IT" sz="5400" dirty="0">
                <a:solidFill>
                  <a:schemeClr val="tx1">
                    <a:lumMod val="65000"/>
                    <a:lumOff val="35000"/>
                  </a:schemeClr>
                </a:solidFill>
                <a:ea typeface="+mn-ea"/>
                <a:cs typeface="+mn-cs"/>
              </a:rPr>
              <a:t>Thank </a:t>
            </a:r>
            <a:r>
              <a:rPr lang="it-IT" sz="5400" dirty="0" err="1">
                <a:solidFill>
                  <a:schemeClr val="tx1">
                    <a:lumMod val="65000"/>
                    <a:lumOff val="35000"/>
                  </a:schemeClr>
                </a:solidFill>
                <a:ea typeface="+mn-ea"/>
                <a:cs typeface="+mn-cs"/>
              </a:rPr>
              <a:t>you</a:t>
            </a:r>
            <a:r>
              <a:rPr lang="it-IT" sz="5400" dirty="0">
                <a:solidFill>
                  <a:schemeClr val="tx1">
                    <a:lumMod val="65000"/>
                    <a:lumOff val="35000"/>
                  </a:schemeClr>
                </a:solidFill>
                <a:ea typeface="+mn-ea"/>
                <a:cs typeface="+mn-cs"/>
              </a:rPr>
              <a:t> for </a:t>
            </a:r>
            <a:r>
              <a:rPr lang="it-IT" sz="5400" dirty="0" err="1">
                <a:solidFill>
                  <a:schemeClr val="tx1">
                    <a:lumMod val="65000"/>
                    <a:lumOff val="35000"/>
                  </a:schemeClr>
                </a:solidFill>
                <a:ea typeface="+mn-ea"/>
                <a:cs typeface="+mn-cs"/>
              </a:rPr>
              <a:t>your</a:t>
            </a:r>
            <a:r>
              <a:rPr lang="it-IT" sz="5400" dirty="0">
                <a:solidFill>
                  <a:schemeClr val="tx1">
                    <a:lumMod val="65000"/>
                    <a:lumOff val="35000"/>
                  </a:schemeClr>
                </a:solidFill>
                <a:ea typeface="+mn-ea"/>
                <a:cs typeface="+mn-cs"/>
              </a:rPr>
              <a:t> </a:t>
            </a:r>
            <a:r>
              <a:rPr lang="it-IT" sz="5400" dirty="0" err="1">
                <a:solidFill>
                  <a:schemeClr val="tx1">
                    <a:lumMod val="65000"/>
                    <a:lumOff val="35000"/>
                  </a:schemeClr>
                </a:solidFill>
                <a:ea typeface="+mn-ea"/>
                <a:cs typeface="+mn-cs"/>
              </a:rPr>
              <a:t>attention</a:t>
            </a:r>
            <a:endParaRPr lang="en-US" sz="5400" dirty="0">
              <a:solidFill>
                <a:schemeClr val="tx1">
                  <a:lumMod val="65000"/>
                  <a:lumOff val="35000"/>
                </a:schemeClr>
              </a:solidFill>
              <a:ea typeface="+mn-ea"/>
              <a:cs typeface="+mn-cs"/>
            </a:endParaRPr>
          </a:p>
        </p:txBody>
      </p:sp>
      <p:sp>
        <p:nvSpPr>
          <p:cNvPr id="12" name="Text Placeholder 3">
            <a:extLst>
              <a:ext uri="{FF2B5EF4-FFF2-40B4-BE49-F238E27FC236}">
                <a16:creationId xmlns:a16="http://schemas.microsoft.com/office/drawing/2014/main" id="{92B6EF5A-19B1-062C-B200-F6B6B80218A7}"/>
              </a:ext>
            </a:extLst>
          </p:cNvPr>
          <p:cNvSpPr>
            <a:spLocks noGrp="1"/>
          </p:cNvSpPr>
          <p:nvPr>
            <p:ph type="body" sz="half" idx="2"/>
          </p:nvPr>
        </p:nvSpPr>
        <p:spPr>
          <a:xfrm>
            <a:off x="8450454" y="5036264"/>
            <a:ext cx="3741546" cy="1463040"/>
          </a:xfrm>
        </p:spPr>
        <p:txBody>
          <a:bodyPr/>
          <a:lstStyle/>
          <a:p>
            <a:r>
              <a:rPr lang="en-US" dirty="0">
                <a:solidFill>
                  <a:schemeClr val="tx1">
                    <a:lumMod val="65000"/>
                    <a:lumOff val="35000"/>
                  </a:schemeClr>
                </a:solidFill>
              </a:rPr>
              <a:t>Anna Fumagalli             mat.1731898</a:t>
            </a:r>
          </a:p>
          <a:p>
            <a:r>
              <a:rPr lang="en-US" dirty="0">
                <a:solidFill>
                  <a:schemeClr val="tx1">
                    <a:lumMod val="65000"/>
                    <a:lumOff val="35000"/>
                  </a:schemeClr>
                </a:solidFill>
              </a:rPr>
              <a:t>Vincenzo Maria Vitale   mat. 1697989</a:t>
            </a:r>
          </a:p>
        </p:txBody>
      </p:sp>
      <p:pic>
        <p:nvPicPr>
          <p:cNvPr id="39" name="Immagine 38" descr="Immagine che contiene testo&#10;&#10;Descrizione generata automaticamente">
            <a:extLst>
              <a:ext uri="{FF2B5EF4-FFF2-40B4-BE49-F238E27FC236}">
                <a16:creationId xmlns:a16="http://schemas.microsoft.com/office/drawing/2014/main" id="{809C5222-C93C-C2A8-775A-10FFDD84681B}"/>
              </a:ext>
            </a:extLst>
          </p:cNvPr>
          <p:cNvPicPr>
            <a:picLocks noChangeAspect="1"/>
          </p:cNvPicPr>
          <p:nvPr/>
        </p:nvPicPr>
        <p:blipFill rotWithShape="1">
          <a:blip r:embed="rId4">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62810" b="79083" l="11038" r="22253">
                        <a14:foregroundMark x1="18911" y1="75357" x2="20344" y2="73929"/>
                        <a14:foregroundMark x1="12607" y1="74286" x2="21203" y2="72143"/>
                        <a14:foregroundMark x1="21203" y1="72143" x2="12607" y2="73571"/>
                        <a14:foregroundMark x1="12607" y1="73571" x2="12607" y2="73929"/>
                        <a14:foregroundMark x1="15759" y1="68214" x2="16905" y2="67857"/>
                      </a14:backgroundRemoval>
                    </a14:imgEffect>
                    <a14:imgEffect>
                      <a14:sharpenSoften amount="50000"/>
                    </a14:imgEffect>
                    <a14:imgEffect>
                      <a14:brightnessContrast contrast="40000"/>
                    </a14:imgEffect>
                  </a14:imgLayer>
                </a14:imgProps>
              </a:ext>
            </a:extLst>
          </a:blip>
          <a:srcRect l="9636" t="60776" r="76345" b="18883"/>
          <a:stretch/>
        </p:blipFill>
        <p:spPr>
          <a:xfrm>
            <a:off x="7860428" y="4435674"/>
            <a:ext cx="590026" cy="702353"/>
          </a:xfrm>
          <a:prstGeom prst="rect">
            <a:avLst/>
          </a:prstGeom>
        </p:spPr>
      </p:pic>
      <p:pic>
        <p:nvPicPr>
          <p:cNvPr id="40" name="Immagine 39" descr="Immagine che contiene testo&#10;&#10;Descrizione generata automaticamente">
            <a:extLst>
              <a:ext uri="{FF2B5EF4-FFF2-40B4-BE49-F238E27FC236}">
                <a16:creationId xmlns:a16="http://schemas.microsoft.com/office/drawing/2014/main" id="{65AE20EF-389D-A11E-19D1-8174411A2A08}"/>
              </a:ext>
            </a:extLst>
          </p:cNvPr>
          <p:cNvPicPr>
            <a:picLocks noChangeAspect="1"/>
          </p:cNvPicPr>
          <p:nvPr/>
        </p:nvPicPr>
        <p:blipFill rotWithShape="1">
          <a:blip r:embed="rId6">
            <a:alphaModFix amt="85000"/>
            <a:duotone>
              <a:schemeClr val="accent6">
                <a:shade val="45000"/>
                <a:satMod val="135000"/>
              </a:schemeClr>
              <a:prstClr val="white"/>
            </a:duotone>
            <a:extLst>
              <a:ext uri="{BEBA8EAE-BF5A-486C-A8C5-ECC9F3942E4B}">
                <a14:imgProps xmlns:a14="http://schemas.microsoft.com/office/drawing/2010/main">
                  <a14:imgLayer r:embed="rId5">
                    <a14:imgEffect>
                      <a14:backgroundRemoval t="62809" b="79082" l="27427" r="38381">
                        <a14:foregroundMark x1="34670" y1="65000" x2="29226" y2="70000"/>
                        <a14:foregroundMark x1="29226" y1="70000" x2="33238" y2="77143"/>
                        <a14:foregroundMark x1="33238" y1="77143" x2="37822" y2="69286"/>
                        <a14:foregroundMark x1="37822" y1="69286" x2="34957" y2="65000"/>
                        <a14:foregroundMark x1="28940" y1="69643" x2="29226" y2="66071"/>
                        <a14:foregroundMark x1="29799" y1="66071" x2="35530" y2="65357"/>
                        <a14:foregroundMark x1="29226" y1="65714" x2="35244" y2="64643"/>
                        <a14:foregroundMark x1="29513" y1="71429" x2="29799" y2="72500"/>
                        <a14:foregroundMark x1="29799" y1="72143" x2="28940" y2="70714"/>
                      </a14:backgroundRemoval>
                    </a14:imgEffect>
                    <a14:imgEffect>
                      <a14:sharpenSoften amount="50000"/>
                    </a14:imgEffect>
                    <a14:imgEffect>
                      <a14:brightnessContrast contrast="40000"/>
                    </a14:imgEffect>
                  </a14:imgLayer>
                </a14:imgProps>
              </a:ext>
            </a:extLst>
          </a:blip>
          <a:srcRect l="26058" t="60775" r="60250" b="18884"/>
          <a:stretch/>
        </p:blipFill>
        <p:spPr>
          <a:xfrm>
            <a:off x="5034475" y="5015649"/>
            <a:ext cx="423980" cy="516731"/>
          </a:xfrm>
          <a:prstGeom prst="rect">
            <a:avLst/>
          </a:prstGeom>
        </p:spPr>
      </p:pic>
      <p:pic>
        <p:nvPicPr>
          <p:cNvPr id="41" name="Immagine 40" descr="Immagine che contiene testo&#10;&#10;Descrizione generata automaticamente">
            <a:extLst>
              <a:ext uri="{FF2B5EF4-FFF2-40B4-BE49-F238E27FC236}">
                <a16:creationId xmlns:a16="http://schemas.microsoft.com/office/drawing/2014/main" id="{81E9FF1C-75F7-A486-5ADE-2854760779CE}"/>
              </a:ext>
            </a:extLst>
          </p:cNvPr>
          <p:cNvPicPr>
            <a:picLocks noChangeAspect="1"/>
          </p:cNvPicPr>
          <p:nvPr/>
        </p:nvPicPr>
        <p:blipFill rotWithShape="1">
          <a:blip r:embed="rId7">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62809" b="79082" l="43589" r="55065">
                        <a14:foregroundMark x1="54728" y1="68571" x2="55014" y2="72857"/>
                      </a14:backgroundRemoval>
                    </a14:imgEffect>
                    <a14:imgEffect>
                      <a14:sharpenSoften amount="50000"/>
                    </a14:imgEffect>
                    <a14:imgEffect>
                      <a14:brightnessContrast contrast="40000"/>
                    </a14:imgEffect>
                  </a14:imgLayer>
                </a14:imgProps>
              </a:ext>
            </a:extLst>
          </a:blip>
          <a:srcRect l="42154" t="60775" r="43501" b="18884"/>
          <a:stretch/>
        </p:blipFill>
        <p:spPr>
          <a:xfrm>
            <a:off x="1807608" y="4614049"/>
            <a:ext cx="539952" cy="628118"/>
          </a:xfrm>
          <a:prstGeom prst="rect">
            <a:avLst/>
          </a:prstGeom>
        </p:spPr>
      </p:pic>
      <p:pic>
        <p:nvPicPr>
          <p:cNvPr id="43" name="Immagine 42" descr="Immagine che contiene testo&#10;&#10;Descrizione generata automaticamente">
            <a:extLst>
              <a:ext uri="{FF2B5EF4-FFF2-40B4-BE49-F238E27FC236}">
                <a16:creationId xmlns:a16="http://schemas.microsoft.com/office/drawing/2014/main" id="{EF47D6F2-5749-2344-399C-B7940CDD381F}"/>
              </a:ext>
            </a:extLst>
          </p:cNvPr>
          <p:cNvPicPr>
            <a:picLocks noChangeAspect="1"/>
          </p:cNvPicPr>
          <p:nvPr/>
        </p:nvPicPr>
        <p:blipFill rotWithShape="1">
          <a:blip r:embed="rId8">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64029" b="80303" l="60337" r="71813">
                        <a14:foregroundMark x1="64756" y1="77143" x2="70201" y2="77143"/>
                        <a14:foregroundMark x1="64470" y1="77500" x2="62464" y2="70714"/>
                        <a14:foregroundMark x1="62178" y1="76071" x2="61891" y2="71429"/>
                        <a14:foregroundMark x1="68768" y1="70000" x2="69914" y2="70714"/>
                        <a14:foregroundMark x1="66762" y1="70000" x2="69054" y2="70000"/>
                      </a14:backgroundRemoval>
                    </a14:imgEffect>
                    <a14:imgEffect>
                      <a14:sharpenSoften amount="50000"/>
                    </a14:imgEffect>
                    <a14:imgEffect>
                      <a14:brightnessContrast contrast="40000"/>
                    </a14:imgEffect>
                  </a14:imgLayer>
                </a14:imgProps>
              </a:ext>
            </a:extLst>
          </a:blip>
          <a:srcRect l="58903" t="61995" r="26752" b="17663"/>
          <a:stretch/>
        </p:blipFill>
        <p:spPr>
          <a:xfrm>
            <a:off x="2952797" y="4128762"/>
            <a:ext cx="527664" cy="613823"/>
          </a:xfrm>
          <a:prstGeom prst="rect">
            <a:avLst/>
          </a:prstGeom>
        </p:spPr>
      </p:pic>
      <p:pic>
        <p:nvPicPr>
          <p:cNvPr id="44" name="Immagine 43" descr="Immagine che contiene testo&#10;&#10;Descrizione generata automaticamente">
            <a:extLst>
              <a:ext uri="{FF2B5EF4-FFF2-40B4-BE49-F238E27FC236}">
                <a16:creationId xmlns:a16="http://schemas.microsoft.com/office/drawing/2014/main" id="{CC8C9208-0B58-6F93-CAB2-15C9316C30CF}"/>
              </a:ext>
            </a:extLst>
          </p:cNvPr>
          <p:cNvPicPr>
            <a:picLocks noChangeAspect="1"/>
          </p:cNvPicPr>
          <p:nvPr/>
        </p:nvPicPr>
        <p:blipFill rotWithShape="1">
          <a:blip r:embed="rId9">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62931" b="80181" l="78185" r="88025">
                        <a14:foregroundMark x1="79943" y1="68214" x2="82521" y2="70000"/>
                        <a14:foregroundMark x1="86246" y1="72500" x2="86246" y2="76429"/>
                        <a14:foregroundMark x1="86246" y1="77143" x2="86819" y2="71071"/>
                        <a14:foregroundMark x1="86533" y1="73214" x2="86246" y2="76786"/>
                        <a14:foregroundMark x1="86819" y1="72857" x2="86246" y2="76786"/>
                        <a14:foregroundMark x1="86246" y1="67857" x2="85960" y2="64643"/>
                        <a14:foregroundMark x1="82808" y1="64286" x2="83954" y2="64286"/>
                        <a14:foregroundMark x1="80516" y1="70000" x2="80802" y2="66071"/>
                        <a14:foregroundMark x1="86246" y1="70357" x2="86246" y2="68214"/>
                      </a14:backgroundRemoval>
                    </a14:imgEffect>
                    <a14:imgEffect>
                      <a14:sharpenSoften amount="50000"/>
                    </a14:imgEffect>
                    <a14:imgEffect>
                      <a14:brightnessContrast contrast="40000"/>
                    </a14:imgEffect>
                  </a14:imgLayer>
                </a14:imgProps>
              </a:ext>
            </a:extLst>
          </a:blip>
          <a:srcRect l="76955" t="60775" r="10745" b="17663"/>
          <a:stretch/>
        </p:blipFill>
        <p:spPr>
          <a:xfrm>
            <a:off x="11515575" y="1340112"/>
            <a:ext cx="398352" cy="572864"/>
          </a:xfrm>
          <a:prstGeom prst="rect">
            <a:avLst/>
          </a:prstGeom>
        </p:spPr>
      </p:pic>
      <p:pic>
        <p:nvPicPr>
          <p:cNvPr id="45" name="Immagine 44" descr="Immagine che contiene testo&#10;&#10;Descrizione generata automaticamente">
            <a:extLst>
              <a:ext uri="{FF2B5EF4-FFF2-40B4-BE49-F238E27FC236}">
                <a16:creationId xmlns:a16="http://schemas.microsoft.com/office/drawing/2014/main" id="{0AF4129B-10FF-BE93-B98D-D1627EAA70D8}"/>
              </a:ext>
            </a:extLst>
          </p:cNvPr>
          <p:cNvPicPr>
            <a:picLocks noChangeAspect="1"/>
          </p:cNvPicPr>
          <p:nvPr/>
        </p:nvPicPr>
        <p:blipFill rotWithShape="1">
          <a:blip r:embed="rId10">
            <a:alphaModFix amt="70000"/>
            <a:duotone>
              <a:schemeClr val="accent6">
                <a:shade val="45000"/>
                <a:satMod val="135000"/>
              </a:schemeClr>
              <a:prstClr val="white"/>
            </a:duotone>
            <a:extLst>
              <a:ext uri="{BEBA8EAE-BF5A-486C-A8C5-ECC9F3942E4B}">
                <a14:imgProps xmlns:a14="http://schemas.microsoft.com/office/drawing/2010/main">
                  <a14:imgLayer r:embed="rId5">
                    <a14:imgEffect>
                      <a14:backgroundRemoval t="12685" b="27588" l="11038" r="22253">
                        <a14:foregroundMark x1="15759" y1="26786" x2="17479" y2="26786"/>
                        <a14:foregroundMark x1="20630" y1="26071" x2="21490" y2="23929"/>
                        <a14:foregroundMark x1="12034" y1="23571" x2="12321" y2="22500"/>
                      </a14:backgroundRemoval>
                    </a14:imgEffect>
                    <a14:imgEffect>
                      <a14:sharpenSoften amount="50000"/>
                    </a14:imgEffect>
                    <a14:imgEffect>
                      <a14:brightnessContrast contrast="40000"/>
                    </a14:imgEffect>
                  </a14:imgLayer>
                </a14:imgProps>
              </a:ext>
            </a:extLst>
          </a:blip>
          <a:srcRect l="9636" t="10822" r="76345" b="70549"/>
          <a:stretch/>
        </p:blipFill>
        <p:spPr>
          <a:xfrm>
            <a:off x="4199744" y="198172"/>
            <a:ext cx="474181" cy="516946"/>
          </a:xfrm>
          <a:prstGeom prst="rect">
            <a:avLst/>
          </a:prstGeom>
        </p:spPr>
      </p:pic>
      <p:pic>
        <p:nvPicPr>
          <p:cNvPr id="46" name="Immagine 45" descr="Immagine che contiene testo&#10;&#10;Descrizione generata automaticamente">
            <a:extLst>
              <a:ext uri="{FF2B5EF4-FFF2-40B4-BE49-F238E27FC236}">
                <a16:creationId xmlns:a16="http://schemas.microsoft.com/office/drawing/2014/main" id="{0D7A6AA7-25F2-76ED-9701-BCC4110DE0F7}"/>
              </a:ext>
            </a:extLst>
          </p:cNvPr>
          <p:cNvPicPr>
            <a:picLocks noChangeAspect="1"/>
          </p:cNvPicPr>
          <p:nvPr/>
        </p:nvPicPr>
        <p:blipFill rotWithShape="1">
          <a:blip r:embed="rId11">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12685" b="27588" l="27460" r="38675">
                        <a14:foregroundMark x1="30659" y1="27143" x2="33238" y2="26429"/>
                        <a14:foregroundMark x1="28940" y1="24643" x2="28940" y2="22857"/>
                        <a14:foregroundMark x1="35530" y1="16429" x2="36676" y2="17143"/>
                        <a14:foregroundMark x1="36963" y1="17500" x2="38109" y2="18214"/>
                        <a14:foregroundMark x1="35817" y1="16071" x2="36676" y2="16786"/>
                        <a14:foregroundMark x1="30372" y1="17143" x2="31519" y2="18929"/>
                        <a14:foregroundMark x1="30659" y1="17143" x2="31519" y2="17500"/>
                      </a14:backgroundRemoval>
                    </a14:imgEffect>
                    <a14:imgEffect>
                      <a14:sharpenSoften amount="50000"/>
                    </a14:imgEffect>
                    <a14:imgEffect>
                      <a14:brightnessContrast contrast="40000"/>
                    </a14:imgEffect>
                  </a14:imgLayer>
                </a14:imgProps>
              </a:ext>
            </a:extLst>
          </a:blip>
          <a:srcRect l="26058" t="10822" r="59923" b="70549"/>
          <a:stretch/>
        </p:blipFill>
        <p:spPr>
          <a:xfrm>
            <a:off x="911180" y="374741"/>
            <a:ext cx="414195" cy="451549"/>
          </a:xfrm>
          <a:prstGeom prst="rect">
            <a:avLst/>
          </a:prstGeom>
        </p:spPr>
      </p:pic>
      <p:pic>
        <p:nvPicPr>
          <p:cNvPr id="47" name="Immagine 46" descr="Immagine che contiene testo&#10;&#10;Descrizione generata automaticamente">
            <a:extLst>
              <a:ext uri="{FF2B5EF4-FFF2-40B4-BE49-F238E27FC236}">
                <a16:creationId xmlns:a16="http://schemas.microsoft.com/office/drawing/2014/main" id="{AD169961-7DC8-AB0A-9AA8-27EFAB38ABDC}"/>
              </a:ext>
            </a:extLst>
          </p:cNvPr>
          <p:cNvPicPr>
            <a:picLocks noChangeAspect="1"/>
          </p:cNvPicPr>
          <p:nvPr/>
        </p:nvPicPr>
        <p:blipFill rotWithShape="1">
          <a:blip r:embed="rId12">
            <a:alphaModFix amt="70000"/>
            <a:duotone>
              <a:schemeClr val="accent6">
                <a:shade val="45000"/>
                <a:satMod val="135000"/>
              </a:schemeClr>
              <a:prstClr val="white"/>
            </a:duotone>
            <a:extLst>
              <a:ext uri="{BEBA8EAE-BF5A-486C-A8C5-ECC9F3942E4B}">
                <a14:imgProps xmlns:a14="http://schemas.microsoft.com/office/drawing/2010/main">
                  <a14:imgLayer r:embed="rId5">
                    <a14:imgEffect>
                      <a14:backgroundRemoval t="14397" b="29300" l="60611" r="74286">
                        <a14:foregroundMark x1="70201" y1="18571" x2="70201" y2="26429"/>
                        <a14:foregroundMark x1="64470" y1="20714" x2="64470" y2="16429"/>
                      </a14:backgroundRemoval>
                    </a14:imgEffect>
                    <a14:imgEffect>
                      <a14:sharpenSoften amount="50000"/>
                    </a14:imgEffect>
                    <a14:imgEffect>
                      <a14:brightnessContrast contrast="40000"/>
                    </a14:imgEffect>
                  </a14:imgLayer>
                </a14:imgProps>
              </a:ext>
            </a:extLst>
          </a:blip>
          <a:srcRect l="58902" t="12534" r="24005" b="68837"/>
          <a:stretch/>
        </p:blipFill>
        <p:spPr>
          <a:xfrm>
            <a:off x="8369753" y="766514"/>
            <a:ext cx="577955" cy="516731"/>
          </a:xfrm>
          <a:prstGeom prst="rect">
            <a:avLst/>
          </a:prstGeom>
        </p:spPr>
      </p:pic>
      <p:pic>
        <p:nvPicPr>
          <p:cNvPr id="48" name="Immagine 47" descr="Immagine che contiene testo&#10;&#10;Descrizione generata automaticamente">
            <a:extLst>
              <a:ext uri="{FF2B5EF4-FFF2-40B4-BE49-F238E27FC236}">
                <a16:creationId xmlns:a16="http://schemas.microsoft.com/office/drawing/2014/main" id="{C74B73FE-FCA5-1BB4-9567-906F638817C9}"/>
              </a:ext>
            </a:extLst>
          </p:cNvPr>
          <p:cNvPicPr>
            <a:picLocks noChangeAspect="1"/>
          </p:cNvPicPr>
          <p:nvPr/>
        </p:nvPicPr>
        <p:blipFill rotWithShape="1">
          <a:blip r:embed="rId13">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12856" b="29130" l="78185" r="88025">
                        <a14:foregroundMark x1="83668" y1="27143" x2="85100" y2="27500"/>
                        <a14:foregroundMark x1="86819" y1="25000" x2="87393" y2="22143"/>
                        <a14:foregroundMark x1="84527" y1="18929" x2="85960" y2="19643"/>
                        <a14:foregroundMark x1="79943" y1="23214" x2="78797" y2="24643"/>
                        <a14:foregroundMark x1="79656" y1="23929" x2="79370" y2="22500"/>
                      </a14:backgroundRemoval>
                    </a14:imgEffect>
                    <a14:imgEffect>
                      <a14:sharpenSoften amount="50000"/>
                    </a14:imgEffect>
                    <a14:imgEffect>
                      <a14:brightnessContrast contrast="40000"/>
                    </a14:imgEffect>
                  </a14:imgLayer>
                </a14:imgProps>
              </a:ext>
            </a:extLst>
          </a:blip>
          <a:srcRect l="76955" t="10822" r="10745" b="68836"/>
          <a:stretch/>
        </p:blipFill>
        <p:spPr>
          <a:xfrm>
            <a:off x="5177309" y="907580"/>
            <a:ext cx="419291" cy="568847"/>
          </a:xfrm>
          <a:prstGeom prst="rect">
            <a:avLst/>
          </a:prstGeom>
        </p:spPr>
      </p:pic>
      <p:pic>
        <p:nvPicPr>
          <p:cNvPr id="49" name="Immagine 48" descr="Immagine che contiene testo&#10;&#10;Descrizione generata automaticamente">
            <a:extLst>
              <a:ext uri="{FF2B5EF4-FFF2-40B4-BE49-F238E27FC236}">
                <a16:creationId xmlns:a16="http://schemas.microsoft.com/office/drawing/2014/main" id="{664411C8-92B9-8F3E-F30F-B303B3988FF1}"/>
              </a:ext>
            </a:extLst>
          </p:cNvPr>
          <p:cNvPicPr>
            <a:picLocks noChangeAspect="1"/>
          </p:cNvPicPr>
          <p:nvPr/>
        </p:nvPicPr>
        <p:blipFill rotWithShape="1">
          <a:blip r:embed="rId14">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39295" b="54198" l="11038" r="22253">
                        <a14:foregroundMark x1="12894" y1="41786" x2="15473" y2="49643"/>
                        <a14:foregroundMark x1="15473" y1="49643" x2="20057" y2="43571"/>
                        <a14:foregroundMark x1="20057" y1="43571" x2="13181" y2="41071"/>
                        <a14:foregroundMark x1="13181" y1="41071" x2="12894" y2="43214"/>
                        <a14:foregroundMark x1="14900" y1="40714" x2="19198" y2="40714"/>
                        <a14:foregroundMark x1="18052" y1="47857" x2="20057" y2="47500"/>
                        <a14:foregroundMark x1="12607" y1="46786" x2="14613" y2="48929"/>
                        <a14:foregroundMark x1="12894" y1="46071" x2="13181" y2="42143"/>
                      </a14:backgroundRemoval>
                    </a14:imgEffect>
                    <a14:imgEffect>
                      <a14:sharpenSoften amount="50000"/>
                    </a14:imgEffect>
                    <a14:imgEffect>
                      <a14:brightnessContrast contrast="40000"/>
                    </a14:imgEffect>
                  </a14:imgLayer>
                </a14:imgProps>
              </a:ext>
            </a:extLst>
          </a:blip>
          <a:srcRect l="9636" t="37432" r="76345" b="43939"/>
          <a:stretch/>
        </p:blipFill>
        <p:spPr>
          <a:xfrm>
            <a:off x="3021519" y="1909798"/>
            <a:ext cx="390220" cy="425412"/>
          </a:xfrm>
          <a:prstGeom prst="rect">
            <a:avLst/>
          </a:prstGeom>
        </p:spPr>
      </p:pic>
      <p:pic>
        <p:nvPicPr>
          <p:cNvPr id="50" name="Immagine 49" descr="Immagine che contiene testo&#10;&#10;Descrizione generata automaticamente">
            <a:extLst>
              <a:ext uri="{FF2B5EF4-FFF2-40B4-BE49-F238E27FC236}">
                <a16:creationId xmlns:a16="http://schemas.microsoft.com/office/drawing/2014/main" id="{C5D98487-B9BD-FAB9-C7BF-301D4DD1768C}"/>
              </a:ext>
            </a:extLst>
          </p:cNvPr>
          <p:cNvPicPr>
            <a:picLocks noChangeAspect="1"/>
          </p:cNvPicPr>
          <p:nvPr/>
        </p:nvPicPr>
        <p:blipFill rotWithShape="1">
          <a:blip r:embed="rId15">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39295" b="54198" l="27460" r="38675">
                        <a14:foregroundMark x1="34670" y1="52143" x2="36676" y2="45714"/>
                        <a14:foregroundMark x1="36390" y1="48214" x2="35530" y2="51429"/>
                        <a14:foregroundMark x1="36103" y1="49643" x2="35817" y2="51786"/>
                      </a14:backgroundRemoval>
                    </a14:imgEffect>
                    <a14:imgEffect>
                      <a14:sharpenSoften amount="50000"/>
                    </a14:imgEffect>
                    <a14:imgEffect>
                      <a14:brightnessContrast contrast="40000"/>
                    </a14:imgEffect>
                  </a14:imgLayer>
                </a14:imgProps>
              </a:ext>
            </a:extLst>
          </a:blip>
          <a:srcRect l="26058" t="37432" r="59923" b="43939"/>
          <a:stretch/>
        </p:blipFill>
        <p:spPr>
          <a:xfrm>
            <a:off x="590613" y="6020477"/>
            <a:ext cx="527664" cy="575251"/>
          </a:xfrm>
          <a:prstGeom prst="rect">
            <a:avLst/>
          </a:prstGeom>
        </p:spPr>
      </p:pic>
      <p:pic>
        <p:nvPicPr>
          <p:cNvPr id="51" name="Immagine 50" descr="Immagine che contiene testo&#10;&#10;Descrizione generata automaticamente">
            <a:extLst>
              <a:ext uri="{FF2B5EF4-FFF2-40B4-BE49-F238E27FC236}">
                <a16:creationId xmlns:a16="http://schemas.microsoft.com/office/drawing/2014/main" id="{670801E5-C224-071A-515F-55A5CAC2DC23}"/>
              </a:ext>
            </a:extLst>
          </p:cNvPr>
          <p:cNvPicPr>
            <a:picLocks noChangeAspect="1"/>
          </p:cNvPicPr>
          <p:nvPr/>
        </p:nvPicPr>
        <p:blipFill rotWithShape="1">
          <a:blip r:embed="rId16">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37754" b="54027" l="45274" r="56489">
                        <a14:foregroundMark x1="47278" y1="47500" x2="52436" y2="53214"/>
                        <a14:foregroundMark x1="52436" y1="53214" x2="53582" y2="51786"/>
                        <a14:foregroundMark x1="52722" y1="44643" x2="53868" y2="46786"/>
                        <a14:foregroundMark x1="50430" y1="39286" x2="51862" y2="39286"/>
                        <a14:foregroundMark x1="47564" y1="46429" x2="49284" y2="44643"/>
                        <a14:foregroundMark x1="46132" y1="41429" x2="47564" y2="40357"/>
                        <a14:foregroundMark x1="46132" y1="40714" x2="47564" y2="40357"/>
                        <a14:foregroundMark x1="46705" y1="40357" x2="47278" y2="39643"/>
                        <a14:foregroundMark x1="47851" y1="40357" x2="46705" y2="39643"/>
                        <a14:foregroundMark x1="46705" y1="40357" x2="47564" y2="39643"/>
                        <a14:foregroundMark x1="47851" y1="40357" x2="46132" y2="40357"/>
                        <a14:foregroundMark x1="47278" y1="40000" x2="47851" y2="40714"/>
                        <a14:foregroundMark x1="49857" y1="41429" x2="50716" y2="38929"/>
                        <a14:foregroundMark x1="50143" y1="40357" x2="50430" y2="38929"/>
                        <a14:foregroundMark x1="50143" y1="40357" x2="50430" y2="38929"/>
                        <a14:foregroundMark x1="50716" y1="38929" x2="49570" y2="40357"/>
                      </a14:backgroundRemoval>
                    </a14:imgEffect>
                    <a14:imgEffect>
                      <a14:sharpenSoften amount="50000"/>
                    </a14:imgEffect>
                    <a14:imgEffect>
                      <a14:brightnessContrast contrast="40000"/>
                    </a14:imgEffect>
                  </a14:imgLayer>
                </a14:imgProps>
              </a:ext>
            </a:extLst>
          </a:blip>
          <a:srcRect l="43872" t="35720" r="42109" b="43939"/>
          <a:stretch/>
        </p:blipFill>
        <p:spPr>
          <a:xfrm>
            <a:off x="349711" y="2983805"/>
            <a:ext cx="527664" cy="628118"/>
          </a:xfrm>
          <a:prstGeom prst="rect">
            <a:avLst/>
          </a:prstGeom>
        </p:spPr>
      </p:pic>
      <p:pic>
        <p:nvPicPr>
          <p:cNvPr id="52" name="Immagine 51" descr="Immagine che contiene testo&#10;&#10;Descrizione generata automaticamente">
            <a:extLst>
              <a:ext uri="{FF2B5EF4-FFF2-40B4-BE49-F238E27FC236}">
                <a16:creationId xmlns:a16="http://schemas.microsoft.com/office/drawing/2014/main" id="{2B87A7DA-4366-0CDD-0CCF-53E82EE09C4C}"/>
              </a:ext>
            </a:extLst>
          </p:cNvPr>
          <p:cNvPicPr>
            <a:picLocks noChangeAspect="1"/>
          </p:cNvPicPr>
          <p:nvPr/>
        </p:nvPicPr>
        <p:blipFill rotWithShape="1">
          <a:blip r:embed="rId17">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39286" b="54286" l="61318" r="71347">
                        <a14:foregroundMark x1="63897" y1="46786" x2="66762" y2="38571"/>
                        <a14:foregroundMark x1="66762" y1="38571" x2="70201" y2="46786"/>
                        <a14:foregroundMark x1="70201" y1="46786" x2="66762" y2="54286"/>
                        <a14:foregroundMark x1="66762" y1="54286" x2="63897" y2="47143"/>
                        <a14:foregroundMark x1="63324" y1="50714" x2="63324" y2="47143"/>
                        <a14:foregroundMark x1="69914" y1="42500" x2="71060" y2="43214"/>
                        <a14:foregroundMark x1="62464" y1="40714" x2="63610" y2="39643"/>
                      </a14:backgroundRemoval>
                    </a14:imgEffect>
                    <a14:imgEffect>
                      <a14:sharpenSoften amount="50000"/>
                    </a14:imgEffect>
                    <a14:imgEffect>
                      <a14:brightnessContrast contrast="40000"/>
                    </a14:imgEffect>
                  </a14:imgLayer>
                </a14:imgProps>
              </a:ext>
            </a:extLst>
          </a:blip>
          <a:srcRect l="60295" t="37432" r="27405" b="43939"/>
          <a:stretch/>
        </p:blipFill>
        <p:spPr>
          <a:xfrm>
            <a:off x="7066054" y="329642"/>
            <a:ext cx="399719" cy="496648"/>
          </a:xfrm>
          <a:prstGeom prst="rect">
            <a:avLst/>
          </a:prstGeom>
        </p:spPr>
      </p:pic>
      <p:pic>
        <p:nvPicPr>
          <p:cNvPr id="53" name="Immagine 52" descr="Immagine che contiene testo&#10;&#10;Descrizione generata automaticamente">
            <a:extLst>
              <a:ext uri="{FF2B5EF4-FFF2-40B4-BE49-F238E27FC236}">
                <a16:creationId xmlns:a16="http://schemas.microsoft.com/office/drawing/2014/main" id="{B34038E3-45C2-B79B-8F11-EDC2B4778A4D}"/>
              </a:ext>
            </a:extLst>
          </p:cNvPr>
          <p:cNvPicPr>
            <a:picLocks noChangeAspect="1"/>
          </p:cNvPicPr>
          <p:nvPr/>
        </p:nvPicPr>
        <p:blipFill rotWithShape="1">
          <a:blip r:embed="rId18">
            <a:alphaModFix amt="85000"/>
            <a:duotone>
              <a:schemeClr val="accent6">
                <a:shade val="45000"/>
                <a:satMod val="135000"/>
              </a:schemeClr>
              <a:prstClr val="white"/>
            </a:duotone>
            <a:extLst>
              <a:ext uri="{BEBA8EAE-BF5A-486C-A8C5-ECC9F3942E4B}">
                <a14:imgProps xmlns:a14="http://schemas.microsoft.com/office/drawing/2010/main">
                  <a14:imgLayer r:embed="rId5">
                    <a14:imgEffect>
                      <a14:backgroundRemoval t="39295" b="54198" l="77970" r="88002">
                        <a14:foregroundMark x1="79656" y1="41786" x2="87106" y2="40714"/>
                        <a14:foregroundMark x1="87106" y1="40714" x2="86819" y2="42143"/>
                        <a14:foregroundMark x1="79656" y1="50714" x2="86246" y2="52500"/>
                        <a14:foregroundMark x1="86246" y1="52500" x2="87106" y2="51071"/>
                        <a14:foregroundMark x1="79083" y1="51429" x2="80229" y2="52143"/>
                      </a14:backgroundRemoval>
                    </a14:imgEffect>
                    <a14:imgEffect>
                      <a14:sharpenSoften amount="50000"/>
                    </a14:imgEffect>
                    <a14:imgEffect>
                      <a14:brightnessContrast contrast="40000"/>
                    </a14:imgEffect>
                  </a14:imgLayer>
                </a14:imgProps>
              </a:ext>
            </a:extLst>
          </a:blip>
          <a:srcRect l="76716" t="37432" r="10744" b="43939"/>
          <a:stretch/>
        </p:blipFill>
        <p:spPr>
          <a:xfrm>
            <a:off x="11112582" y="4051500"/>
            <a:ext cx="474181" cy="577939"/>
          </a:xfrm>
          <a:prstGeom prst="rect">
            <a:avLst/>
          </a:prstGeom>
        </p:spPr>
      </p:pic>
      <p:pic>
        <p:nvPicPr>
          <p:cNvPr id="42" name="Immagine 41" descr="Immagine che contiene testo&#10;&#10;Descrizione generata automaticamente">
            <a:extLst>
              <a:ext uri="{FF2B5EF4-FFF2-40B4-BE49-F238E27FC236}">
                <a16:creationId xmlns:a16="http://schemas.microsoft.com/office/drawing/2014/main" id="{D9B2095D-69FE-5EC4-F42A-056A07409DBF}"/>
              </a:ext>
            </a:extLst>
          </p:cNvPr>
          <p:cNvPicPr>
            <a:picLocks noChangeAspect="1"/>
          </p:cNvPicPr>
          <p:nvPr/>
        </p:nvPicPr>
        <p:blipFill rotWithShape="1">
          <a:blip r:embed="rId19">
            <a:alphaModFix/>
            <a:duotone>
              <a:schemeClr val="accent6">
                <a:shade val="45000"/>
                <a:satMod val="135000"/>
              </a:schemeClr>
              <a:prstClr val="white"/>
            </a:duotone>
            <a:extLst>
              <a:ext uri="{BEBA8EAE-BF5A-486C-A8C5-ECC9F3942E4B}">
                <a14:imgProps xmlns:a14="http://schemas.microsoft.com/office/drawing/2010/main">
                  <a14:imgLayer r:embed="rId5">
                    <a14:imgEffect>
                      <a14:backgroundRemoval t="12500" b="28929" l="43840" r="54728">
                        <a14:foregroundMark x1="51576" y1="26429" x2="46418" y2="17857"/>
                        <a14:foregroundMark x1="46418" y1="17857" x2="51289" y2="18929"/>
                        <a14:foregroundMark x1="52722" y1="18929" x2="53009" y2="18214"/>
                        <a14:foregroundMark x1="47851" y1="27143" x2="48138" y2="26071"/>
                        <a14:foregroundMark x1="50430" y1="27143" x2="54441" y2="21429"/>
                        <a14:foregroundMark x1="51576" y1="28214" x2="54728" y2="21429"/>
                        <a14:foregroundMark x1="45272" y1="22500" x2="45559" y2="18214"/>
                        <a14:foregroundMark x1="54441" y1="27143" x2="54441" y2="23214"/>
                        <a14:foregroundMark x1="45559" y1="23214" x2="46705" y2="24286"/>
                        <a14:foregroundMark x1="46705" y1="25000" x2="45559" y2="23571"/>
                        <a14:foregroundMark x1="51862" y1="28929" x2="53582" y2="28929"/>
                        <a14:foregroundMark x1="50143" y1="14643" x2="50716" y2="14643"/>
                        <a14:foregroundMark x1="48711" y1="15000" x2="49284" y2="15000"/>
                      </a14:backgroundRemoval>
                    </a14:imgEffect>
                    <a14:imgEffect>
                      <a14:sharpenSoften amount="50000"/>
                    </a14:imgEffect>
                    <a14:imgEffect>
                      <a14:brightnessContrast contrast="40000"/>
                    </a14:imgEffect>
                  </a14:imgLayer>
                </a14:imgProps>
              </a:ext>
            </a:extLst>
          </a:blip>
          <a:srcRect l="42480" t="10822" r="43501" b="70549"/>
          <a:stretch/>
        </p:blipFill>
        <p:spPr>
          <a:xfrm>
            <a:off x="7928438" y="2403540"/>
            <a:ext cx="522016" cy="569094"/>
          </a:xfrm>
          <a:prstGeom prst="rect">
            <a:avLst/>
          </a:prstGeom>
        </p:spPr>
      </p:pic>
    </p:spTree>
    <p:extLst>
      <p:ext uri="{BB962C8B-B14F-4D97-AF65-F5344CB8AC3E}">
        <p14:creationId xmlns:p14="http://schemas.microsoft.com/office/powerpoint/2010/main" val="181678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4489A4F-3E21-7268-D366-F1E7E0F3BF3C}"/>
              </a:ext>
            </a:extLst>
          </p:cNvPr>
          <p:cNvSpPr/>
          <p:nvPr/>
        </p:nvSpPr>
        <p:spPr>
          <a:xfrm>
            <a:off x="9046169" y="-826320"/>
            <a:ext cx="3600000" cy="3600000"/>
          </a:xfrm>
          <a:prstGeom prst="ellipse">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50B494A9-6948-54FE-6494-C7603A45A66E}"/>
              </a:ext>
            </a:extLst>
          </p:cNvPr>
          <p:cNvSpPr>
            <a:spLocks noGrp="1"/>
          </p:cNvSpPr>
          <p:nvPr>
            <p:ph type="body" sz="half" idx="2"/>
          </p:nvPr>
        </p:nvSpPr>
        <p:spPr>
          <a:xfrm>
            <a:off x="9156" y="206088"/>
            <a:ext cx="8930640" cy="1463040"/>
          </a:xfrm>
          <a:solidFill>
            <a:schemeClr val="bg1">
              <a:alpha val="73000"/>
            </a:schemeClr>
          </a:solidFill>
          <a:effectLst>
            <a:softEdge rad="63500"/>
          </a:effectLst>
        </p:spPr>
        <p:txBody>
          <a:bodyPr>
            <a:normAutofit/>
          </a:bodyPr>
          <a:lstStyle/>
          <a:p>
            <a:pPr marL="285750" indent="-285750" algn="r">
              <a:buClr>
                <a:srgbClr val="000000"/>
              </a:buClr>
              <a:buSzPct val="120000"/>
              <a:buFont typeface="Courier New" panose="02070309020205020404" pitchFamily="49" charset="0"/>
              <a:buChar char="o"/>
            </a:pPr>
            <a:r>
              <a:rPr lang="en-US" sz="2000" dirty="0">
                <a:solidFill>
                  <a:schemeClr val="bg2">
                    <a:lumMod val="10000"/>
                  </a:schemeClr>
                </a:solidFill>
              </a:rPr>
              <a:t>PRODUCING A MODEL TO RECOGNIZE FINGERSPELLING-BASED HAND GESTURES OF THE AMERICAN SIGN LANGUAGE.</a:t>
            </a:r>
          </a:p>
          <a:p>
            <a:pPr algn="r">
              <a:buClr>
                <a:srgbClr val="000000"/>
              </a:buClr>
              <a:buSzPct val="120000"/>
            </a:pPr>
            <a:r>
              <a:rPr lang="en-US" sz="2000" dirty="0">
                <a:solidFill>
                  <a:schemeClr val="bg2">
                    <a:lumMod val="10000"/>
                  </a:schemeClr>
                </a:solidFill>
              </a:rPr>
              <a:t>WE </a:t>
            </a:r>
            <a:r>
              <a:rPr lang="it-IT" sz="2000" dirty="0">
                <a:solidFill>
                  <a:schemeClr val="bg2">
                    <a:lumMod val="10000"/>
                  </a:schemeClr>
                </a:solidFill>
              </a:rPr>
              <a:t>CHOSE A CONVOLUTIONAL NEURAL NETWORK</a:t>
            </a:r>
          </a:p>
        </p:txBody>
      </p:sp>
      <p:pic>
        <p:nvPicPr>
          <p:cNvPr id="44" name="Picture 4" descr="ASL Number Codes by Creative ASL Teaching | Teachers Pay Teachers">
            <a:extLst>
              <a:ext uri="{FF2B5EF4-FFF2-40B4-BE49-F238E27FC236}">
                <a16:creationId xmlns:a16="http://schemas.microsoft.com/office/drawing/2014/main" id="{D9979318-6209-2AC4-292B-B802E54149A5}"/>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t="6620" r="84339" b="74209"/>
          <a:stretch/>
        </p:blipFill>
        <p:spPr bwMode="auto">
          <a:xfrm>
            <a:off x="144638" y="6126480"/>
            <a:ext cx="338636" cy="58502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CD38EF13-F244-2A8A-9621-8F325AED4C5B}"/>
              </a:ext>
            </a:extLst>
          </p:cNvPr>
          <p:cNvSpPr>
            <a:spLocks noGrp="1"/>
          </p:cNvSpPr>
          <p:nvPr>
            <p:ph type="title"/>
          </p:nvPr>
        </p:nvSpPr>
        <p:spPr>
          <a:xfrm>
            <a:off x="9046169" y="413840"/>
            <a:ext cx="2804160" cy="1463040"/>
          </a:xfrm>
        </p:spPr>
        <p:txBody>
          <a:bodyPr>
            <a:noAutofit/>
          </a:bodyPr>
          <a:lstStyle/>
          <a:p>
            <a:r>
              <a:rPr lang="it-IT" sz="3900" dirty="0">
                <a:solidFill>
                  <a:schemeClr val="tx1"/>
                </a:solidFill>
                <a:ea typeface="+mn-ea"/>
                <a:cs typeface="+mn-cs"/>
              </a:rPr>
              <a:t>WHAT IS THIS PROJECT ABOUT</a:t>
            </a:r>
          </a:p>
        </p:txBody>
      </p:sp>
      <p:sp>
        <p:nvSpPr>
          <p:cNvPr id="49" name="Ovale 48">
            <a:extLst>
              <a:ext uri="{FF2B5EF4-FFF2-40B4-BE49-F238E27FC236}">
                <a16:creationId xmlns:a16="http://schemas.microsoft.com/office/drawing/2014/main" id="{EE1CE947-D045-CAAC-D021-E6D0DBBBFC58}"/>
              </a:ext>
            </a:extLst>
          </p:cNvPr>
          <p:cNvSpPr/>
          <p:nvPr/>
        </p:nvSpPr>
        <p:spPr>
          <a:xfrm>
            <a:off x="-694240" y="1629000"/>
            <a:ext cx="3600000" cy="3600000"/>
          </a:xfrm>
          <a:prstGeom prst="ellipse">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0" name="Titolo 1">
            <a:extLst>
              <a:ext uri="{FF2B5EF4-FFF2-40B4-BE49-F238E27FC236}">
                <a16:creationId xmlns:a16="http://schemas.microsoft.com/office/drawing/2014/main" id="{4B429A41-EFA7-7B17-DDDE-6148CB773DA9}"/>
              </a:ext>
            </a:extLst>
          </p:cNvPr>
          <p:cNvSpPr txBox="1">
            <a:spLocks/>
          </p:cNvSpPr>
          <p:nvPr/>
        </p:nvSpPr>
        <p:spPr>
          <a:xfrm>
            <a:off x="0" y="2697480"/>
            <a:ext cx="2761840" cy="1463040"/>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it-IT" sz="3900" dirty="0">
                <a:solidFill>
                  <a:schemeClr val="tx1"/>
                </a:solidFill>
                <a:ea typeface="+mn-ea"/>
                <a:cs typeface="+mn-cs"/>
              </a:rPr>
              <a:t>REASONS THAT LED US TO THIS PROJECT</a:t>
            </a:r>
          </a:p>
        </p:txBody>
      </p:sp>
      <p:sp>
        <p:nvSpPr>
          <p:cNvPr id="51" name="Segnaposto testo 3">
            <a:extLst>
              <a:ext uri="{FF2B5EF4-FFF2-40B4-BE49-F238E27FC236}">
                <a16:creationId xmlns:a16="http://schemas.microsoft.com/office/drawing/2014/main" id="{B1545D31-39B6-29A3-B1BF-133DD5FA56B1}"/>
              </a:ext>
            </a:extLst>
          </p:cNvPr>
          <p:cNvSpPr txBox="1">
            <a:spLocks/>
          </p:cNvSpPr>
          <p:nvPr/>
        </p:nvSpPr>
        <p:spPr>
          <a:xfrm>
            <a:off x="3089007" y="2697480"/>
            <a:ext cx="8930640" cy="1463040"/>
          </a:xfrm>
          <a:prstGeom prst="rect">
            <a:avLst/>
          </a:prstGeom>
          <a:noFill/>
          <a:effectLst>
            <a:softEdge rad="63500"/>
          </a:effectLst>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9pPr>
          </a:lstStyle>
          <a:p>
            <a:pPr marL="285750" indent="-285750" algn="r">
              <a:buClr>
                <a:srgbClr val="000000"/>
              </a:buClr>
              <a:buSzPct val="120000"/>
              <a:buFont typeface="Courier New" panose="02070309020205020404" pitchFamily="49" charset="0"/>
              <a:buChar char="o"/>
            </a:pPr>
            <a:r>
              <a:rPr lang="en-US" sz="2000" dirty="0">
                <a:solidFill>
                  <a:schemeClr val="bg2">
                    <a:lumMod val="10000"/>
                  </a:schemeClr>
                </a:solidFill>
              </a:rPr>
              <a:t>AS A SUPPORT FOR HEARING-IMPAIRED PEOPLE WHEN PEOPLE THEY ARE TALKING WITH CAN’T RECOGNIZE THE SIGNS THEY MADE. </a:t>
            </a:r>
            <a:endParaRPr lang="it-IT" sz="2000" dirty="0">
              <a:solidFill>
                <a:schemeClr val="bg2">
                  <a:lumMod val="10000"/>
                </a:schemeClr>
              </a:solidFill>
            </a:endParaRPr>
          </a:p>
        </p:txBody>
      </p:sp>
      <p:grpSp>
        <p:nvGrpSpPr>
          <p:cNvPr id="3" name="Gruppo 2">
            <a:extLst>
              <a:ext uri="{FF2B5EF4-FFF2-40B4-BE49-F238E27FC236}">
                <a16:creationId xmlns:a16="http://schemas.microsoft.com/office/drawing/2014/main" id="{5F55FCFF-481D-B143-A3A1-2507E45DCE27}"/>
              </a:ext>
            </a:extLst>
          </p:cNvPr>
          <p:cNvGrpSpPr/>
          <p:nvPr/>
        </p:nvGrpSpPr>
        <p:grpSpPr>
          <a:xfrm>
            <a:off x="9046169" y="4013840"/>
            <a:ext cx="3600000" cy="3600000"/>
            <a:chOff x="9046169" y="4013840"/>
            <a:chExt cx="3600000" cy="3600000"/>
          </a:xfrm>
        </p:grpSpPr>
        <p:sp>
          <p:nvSpPr>
            <p:cNvPr id="58" name="Ovale 57">
              <a:extLst>
                <a:ext uri="{FF2B5EF4-FFF2-40B4-BE49-F238E27FC236}">
                  <a16:creationId xmlns:a16="http://schemas.microsoft.com/office/drawing/2014/main" id="{37C612FE-3E5D-D387-4794-A965B1BC8874}"/>
                </a:ext>
              </a:extLst>
            </p:cNvPr>
            <p:cNvSpPr/>
            <p:nvPr/>
          </p:nvSpPr>
          <p:spPr>
            <a:xfrm>
              <a:off x="9046169" y="4013840"/>
              <a:ext cx="3600000" cy="3600000"/>
            </a:xfrm>
            <a:prstGeom prst="ellipse">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Titolo 1">
              <a:extLst>
                <a:ext uri="{FF2B5EF4-FFF2-40B4-BE49-F238E27FC236}">
                  <a16:creationId xmlns:a16="http://schemas.microsoft.com/office/drawing/2014/main" id="{34DE1E32-3AAC-CF3D-9763-4E3E219C5616}"/>
                </a:ext>
              </a:extLst>
            </p:cNvPr>
            <p:cNvSpPr txBox="1">
              <a:spLocks/>
            </p:cNvSpPr>
            <p:nvPr/>
          </p:nvSpPr>
          <p:spPr>
            <a:xfrm>
              <a:off x="9088488" y="4981120"/>
              <a:ext cx="3103511" cy="1876880"/>
            </a:xfrm>
            <a:prstGeom prst="rect">
              <a:avLst/>
            </a:prstGeom>
          </p:spPr>
          <p:txBody>
            <a:bodyPr vert="horz" lIns="91440" tIns="45720" rIns="91440" bIns="45720" rtlCol="0" anchor="ctr">
              <a:normAutofit fontScale="975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it-IT" sz="4000" dirty="0">
                  <a:solidFill>
                    <a:schemeClr val="tx1"/>
                  </a:solidFill>
                  <a:ea typeface="+mn-ea"/>
                  <a:cs typeface="+mn-cs"/>
                </a:rPr>
                <a:t>DATABASE USED</a:t>
              </a:r>
            </a:p>
          </p:txBody>
        </p:sp>
      </p:grpSp>
      <p:sp>
        <p:nvSpPr>
          <p:cNvPr id="57" name="Segnaposto testo 3">
            <a:extLst>
              <a:ext uri="{FF2B5EF4-FFF2-40B4-BE49-F238E27FC236}">
                <a16:creationId xmlns:a16="http://schemas.microsoft.com/office/drawing/2014/main" id="{0D98FBAC-071B-2D0C-766C-2F713C861AA3}"/>
              </a:ext>
            </a:extLst>
          </p:cNvPr>
          <p:cNvSpPr txBox="1">
            <a:spLocks/>
          </p:cNvSpPr>
          <p:nvPr/>
        </p:nvSpPr>
        <p:spPr>
          <a:xfrm>
            <a:off x="1126080" y="5394960"/>
            <a:ext cx="8931600" cy="1463040"/>
          </a:xfrm>
          <a:prstGeom prst="rect">
            <a:avLst/>
          </a:prstGeom>
          <a:noFill/>
          <a:effectLst>
            <a:softEdge rad="63500"/>
          </a:effectLst>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9pPr>
          </a:lstStyle>
          <a:p>
            <a:pPr marL="285750" indent="-285750">
              <a:buClr>
                <a:srgbClr val="000000"/>
              </a:buClr>
              <a:buSzPct val="120000"/>
              <a:buFont typeface="Courier New" panose="02070309020205020404" pitchFamily="49" charset="0"/>
              <a:buChar char="o"/>
            </a:pPr>
            <a:r>
              <a:rPr lang="it-IT" sz="2000" dirty="0">
                <a:solidFill>
                  <a:schemeClr val="bg2">
                    <a:lumMod val="10000"/>
                  </a:schemeClr>
                </a:solidFill>
              </a:rPr>
              <a:t>THE DATABASE WE HAVE USED IS THE </a:t>
            </a:r>
            <a:r>
              <a:rPr lang="it-IT" sz="2000" dirty="0">
                <a:solidFill>
                  <a:schemeClr val="bg2">
                    <a:lumMod val="10000"/>
                  </a:schemeClr>
                </a:solidFill>
                <a:hlinkClick r:id="rId5">
                  <a:extLst>
                    <a:ext uri="{A12FA001-AC4F-418D-AE19-62706E023703}">
                      <ahyp:hlinkClr xmlns:ahyp="http://schemas.microsoft.com/office/drawing/2018/hyperlinkcolor" val="tx"/>
                    </a:ext>
                  </a:extLst>
                </a:hlinkClick>
              </a:rPr>
              <a:t>ASL ALPHABET</a:t>
            </a:r>
            <a:r>
              <a:rPr lang="it-IT" sz="2000" dirty="0">
                <a:solidFill>
                  <a:schemeClr val="bg2">
                    <a:lumMod val="10000"/>
                  </a:schemeClr>
                </a:solidFill>
              </a:rPr>
              <a:t> DATABASE</a:t>
            </a:r>
          </a:p>
        </p:txBody>
      </p:sp>
    </p:spTree>
    <p:extLst>
      <p:ext uri="{BB962C8B-B14F-4D97-AF65-F5344CB8AC3E}">
        <p14:creationId xmlns:p14="http://schemas.microsoft.com/office/powerpoint/2010/main" val="21770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750"/>
                                        <p:tgtEl>
                                          <p:spTgt spid="5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up)">
                                      <p:cBhvr>
                                        <p:cTn id="10" dur="750"/>
                                        <p:tgtEl>
                                          <p:spTgt spid="5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magine 19">
            <a:extLst>
              <a:ext uri="{FF2B5EF4-FFF2-40B4-BE49-F238E27FC236}">
                <a16:creationId xmlns:a16="http://schemas.microsoft.com/office/drawing/2014/main" id="{D3FA879D-FE2C-AE3E-E04B-1826864296D6}"/>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rcRect r="79680" b="81215"/>
          <a:stretch/>
        </p:blipFill>
        <p:spPr>
          <a:xfrm>
            <a:off x="750000" y="2658315"/>
            <a:ext cx="1934206" cy="635490"/>
          </a:xfrm>
          <a:prstGeom prst="rect">
            <a:avLst/>
          </a:prstGeom>
          <a:effectLst>
            <a:softEdge rad="76200"/>
          </a:effectLst>
        </p:spPr>
      </p:pic>
      <p:grpSp>
        <p:nvGrpSpPr>
          <p:cNvPr id="5" name="Gruppo 4">
            <a:extLst>
              <a:ext uri="{FF2B5EF4-FFF2-40B4-BE49-F238E27FC236}">
                <a16:creationId xmlns:a16="http://schemas.microsoft.com/office/drawing/2014/main" id="{CAB064B6-1AA4-B39A-3B8A-C5D1D6763F59}"/>
              </a:ext>
            </a:extLst>
          </p:cNvPr>
          <p:cNvGrpSpPr/>
          <p:nvPr/>
        </p:nvGrpSpPr>
        <p:grpSpPr>
          <a:xfrm>
            <a:off x="9046800" y="4013840"/>
            <a:ext cx="3600000" cy="3600000"/>
            <a:chOff x="9046169" y="4013840"/>
            <a:chExt cx="3600000" cy="3600000"/>
          </a:xfrm>
        </p:grpSpPr>
        <p:sp>
          <p:nvSpPr>
            <p:cNvPr id="6" name="Ovale 5">
              <a:extLst>
                <a:ext uri="{FF2B5EF4-FFF2-40B4-BE49-F238E27FC236}">
                  <a16:creationId xmlns:a16="http://schemas.microsoft.com/office/drawing/2014/main" id="{519016D4-5F64-0C0D-AFAF-1D8BC0CB5B6F}"/>
                </a:ext>
              </a:extLst>
            </p:cNvPr>
            <p:cNvSpPr/>
            <p:nvPr/>
          </p:nvSpPr>
          <p:spPr>
            <a:xfrm>
              <a:off x="9046169" y="4013840"/>
              <a:ext cx="3600000" cy="3600000"/>
            </a:xfrm>
            <a:prstGeom prst="ellipse">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Titolo 1">
              <a:extLst>
                <a:ext uri="{FF2B5EF4-FFF2-40B4-BE49-F238E27FC236}">
                  <a16:creationId xmlns:a16="http://schemas.microsoft.com/office/drawing/2014/main" id="{0CE2F090-2797-5764-29B0-B5E259077D9F}"/>
                </a:ext>
              </a:extLst>
            </p:cNvPr>
            <p:cNvSpPr txBox="1">
              <a:spLocks/>
            </p:cNvSpPr>
            <p:nvPr/>
          </p:nvSpPr>
          <p:spPr>
            <a:xfrm>
              <a:off x="9088488" y="4981120"/>
              <a:ext cx="3103511" cy="1876880"/>
            </a:xfrm>
            <a:prstGeom prst="rect">
              <a:avLst/>
            </a:prstGeom>
          </p:spPr>
          <p:txBody>
            <a:bodyPr vert="horz" lIns="91440" tIns="45720" rIns="91440" bIns="45720" rtlCol="0" anchor="ctr">
              <a:normAutofit fontScale="975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it-IT" sz="4000" dirty="0">
                  <a:solidFill>
                    <a:schemeClr val="tx1"/>
                  </a:solidFill>
                  <a:ea typeface="+mn-ea"/>
                  <a:cs typeface="+mn-cs"/>
                </a:rPr>
                <a:t>DATABASE USED</a:t>
              </a:r>
            </a:p>
          </p:txBody>
        </p:sp>
      </p:grpSp>
      <p:pic>
        <p:nvPicPr>
          <p:cNvPr id="10" name="Picture 4" descr="ASL Number Codes by Creative ASL Teaching | Teachers Pay Teachers">
            <a:extLst>
              <a:ext uri="{FF2B5EF4-FFF2-40B4-BE49-F238E27FC236}">
                <a16:creationId xmlns:a16="http://schemas.microsoft.com/office/drawing/2014/main" id="{A05292C7-1ADB-9D9D-4333-9891D223365E}"/>
              </a:ext>
            </a:extLst>
          </p:cNvPr>
          <p:cNvPicPr>
            <a:picLocks noChangeAspect="1" noChangeArrowheads="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saturation sat="300000"/>
                    </a14:imgEffect>
                  </a14:imgLayer>
                </a14:imgProps>
              </a:ext>
              <a:ext uri="{28A0092B-C50C-407E-A947-70E740481C1C}">
                <a14:useLocalDpi xmlns:a14="http://schemas.microsoft.com/office/drawing/2010/main" val="0"/>
              </a:ext>
            </a:extLst>
          </a:blip>
          <a:srcRect l="20915" t="4221" r="68678" b="73069"/>
          <a:stretch/>
        </p:blipFill>
        <p:spPr bwMode="auto">
          <a:xfrm>
            <a:off x="261984" y="6041344"/>
            <a:ext cx="245806" cy="757084"/>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a:extLst>
              <a:ext uri="{FF2B5EF4-FFF2-40B4-BE49-F238E27FC236}">
                <a16:creationId xmlns:a16="http://schemas.microsoft.com/office/drawing/2014/main" id="{B9852119-8DF2-0AA8-AC8A-01A316C5AA0A}"/>
              </a:ext>
            </a:extLst>
          </p:cNvPr>
          <p:cNvPicPr>
            <a:picLocks noChangeAspect="1"/>
          </p:cNvPicPr>
          <p:nvPr/>
        </p:nvPicPr>
        <p:blipFill>
          <a:blip r:embed="rId7"/>
          <a:stretch>
            <a:fillRect/>
          </a:stretch>
        </p:blipFill>
        <p:spPr>
          <a:xfrm>
            <a:off x="750000" y="2658315"/>
            <a:ext cx="9518581" cy="3383029"/>
          </a:xfrm>
          <a:prstGeom prst="rect">
            <a:avLst/>
          </a:prstGeom>
          <a:effectLst>
            <a:softEdge rad="63500"/>
          </a:effectLst>
        </p:spPr>
      </p:pic>
      <p:pic>
        <p:nvPicPr>
          <p:cNvPr id="15" name="Immagine 14">
            <a:extLst>
              <a:ext uri="{FF2B5EF4-FFF2-40B4-BE49-F238E27FC236}">
                <a16:creationId xmlns:a16="http://schemas.microsoft.com/office/drawing/2014/main" id="{433209E2-67FF-ECF6-4AF1-F220056CDB94}"/>
              </a:ext>
            </a:extLst>
          </p:cNvPr>
          <p:cNvPicPr>
            <a:picLocks noChangeAspect="1"/>
          </p:cNvPicPr>
          <p:nvPr/>
        </p:nvPicPr>
        <p:blipFill>
          <a:blip r:embed="rId8"/>
          <a:stretch>
            <a:fillRect/>
          </a:stretch>
        </p:blipFill>
        <p:spPr>
          <a:xfrm>
            <a:off x="5888567" y="574336"/>
            <a:ext cx="5730737" cy="1600339"/>
          </a:xfrm>
          <a:prstGeom prst="rect">
            <a:avLst/>
          </a:prstGeom>
          <a:effectLst>
            <a:softEdge rad="63500"/>
          </a:effectLst>
        </p:spPr>
      </p:pic>
      <p:pic>
        <p:nvPicPr>
          <p:cNvPr id="19" name="Elemento grafico 18" descr="Gesto della mano con riempimento a tinta unita">
            <a:extLst>
              <a:ext uri="{FF2B5EF4-FFF2-40B4-BE49-F238E27FC236}">
                <a16:creationId xmlns:a16="http://schemas.microsoft.com/office/drawing/2014/main" id="{9978906F-E4C5-1886-9694-D839EED8C7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23419" y="2849880"/>
            <a:ext cx="767080" cy="767080"/>
          </a:xfrm>
          <a:prstGeom prst="rect">
            <a:avLst/>
          </a:prstGeom>
        </p:spPr>
      </p:pic>
      <p:pic>
        <p:nvPicPr>
          <p:cNvPr id="21" name="Immagine 20">
            <a:extLst>
              <a:ext uri="{FF2B5EF4-FFF2-40B4-BE49-F238E27FC236}">
                <a16:creationId xmlns:a16="http://schemas.microsoft.com/office/drawing/2014/main" id="{38C2CAD1-77CF-F6AE-2546-767A80098FED}"/>
              </a:ext>
            </a:extLst>
          </p:cNvPr>
          <p:cNvPicPr>
            <a:picLocks noChangeAspect="1"/>
          </p:cNvPicPr>
          <p:nvPr/>
        </p:nvPicPr>
        <p:blipFill>
          <a:blip r:embed="rId11"/>
          <a:stretch>
            <a:fillRect/>
          </a:stretch>
        </p:blipFill>
        <p:spPr>
          <a:xfrm>
            <a:off x="1024128" y="1459807"/>
            <a:ext cx="10492743" cy="5284514"/>
          </a:xfrm>
          <a:prstGeom prst="rect">
            <a:avLst/>
          </a:prstGeom>
        </p:spPr>
      </p:pic>
    </p:spTree>
    <p:extLst>
      <p:ext uri="{BB962C8B-B14F-4D97-AF65-F5344CB8AC3E}">
        <p14:creationId xmlns:p14="http://schemas.microsoft.com/office/powerpoint/2010/main" val="22787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6.25E-7 4.81481E-6 L -0.76627 -0.75278 " pathEditMode="fixed" rAng="0" ptsTypes="AA">
                                      <p:cBhvr>
                                        <p:cTn id="6" dur="2500" fill="hold"/>
                                        <p:tgtEl>
                                          <p:spTgt spid="5"/>
                                        </p:tgtEl>
                                        <p:attrNameLst>
                                          <p:attrName>ppt_x</p:attrName>
                                          <p:attrName>ppt_y</p:attrName>
                                        </p:attrNameLst>
                                      </p:cBhvr>
                                      <p:rCtr x="-38320" y="-37639"/>
                                    </p:animMotion>
                                  </p:childTnLst>
                                </p:cTn>
                              </p:par>
                            </p:childTnLst>
                          </p:cTn>
                        </p:par>
                        <p:par>
                          <p:cTn id="7" fill="hold">
                            <p:stCondLst>
                              <p:cond delay="2500"/>
                            </p:stCondLst>
                            <p:childTnLst>
                              <p:par>
                                <p:cTn id="8" presetID="22" presetClass="entr" presetSubtype="1"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750"/>
                                        <p:tgtEl>
                                          <p:spTgt spid="15"/>
                                        </p:tgtEl>
                                      </p:cBhvr>
                                    </p:animEffect>
                                  </p:childTnLst>
                                </p:cTn>
                              </p:par>
                            </p:childTnLst>
                          </p:cTn>
                        </p:par>
                        <p:par>
                          <p:cTn id="11" fill="hold">
                            <p:stCondLst>
                              <p:cond delay="3250"/>
                            </p:stCondLst>
                            <p:childTnLst>
                              <p:par>
                                <p:cTn id="12" presetID="22"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75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ppt_x</p:attrName>
                                        </p:attrNameLst>
                                      </p:cBhvr>
                                      <p:tavLst>
                                        <p:tav tm="0">
                                          <p:val>
                                            <p:strVal val="#ppt_x"/>
                                          </p:val>
                                        </p:tav>
                                        <p:tav tm="100000">
                                          <p:val>
                                            <p:strVal val="#ppt_x"/>
                                          </p:val>
                                        </p:tav>
                                      </p:tavLst>
                                    </p:anim>
                                    <p:anim calcmode="lin" valueType="num">
                                      <p:cBhvr>
                                        <p:cTn id="21" dur="75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26" presetClass="emph" presetSubtype="0" fill="hold" nodeType="afterEffect">
                                  <p:stCondLst>
                                    <p:cond delay="0"/>
                                  </p:stCondLst>
                                  <p:childTnLst>
                                    <p:animEffect transition="out" filter="fade">
                                      <p:cBhvr>
                                        <p:cTn id="24" dur="500" tmFilter="0, 0; .2, .5; .8, .5; 1, 0"/>
                                        <p:tgtEl>
                                          <p:spTgt spid="19"/>
                                        </p:tgtEl>
                                      </p:cBhvr>
                                    </p:animEffect>
                                    <p:animScale>
                                      <p:cBhvr>
                                        <p:cTn id="25" dur="250" autoRev="1" fill="hold"/>
                                        <p:tgtEl>
                                          <p:spTgt spid="19"/>
                                        </p:tgtEl>
                                      </p:cBhvr>
                                      <p:by x="105000" y="105000"/>
                                    </p:animScale>
                                  </p:childTnLst>
                                </p:cTn>
                              </p:par>
                            </p:childTnLst>
                          </p:cTn>
                        </p:par>
                        <p:par>
                          <p:cTn id="26" fill="hold">
                            <p:stCondLst>
                              <p:cond delay="1250"/>
                            </p:stCondLst>
                            <p:childTnLst>
                              <p:par>
                                <p:cTn id="27" presetID="1"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4.79167E-6 2.22222E-6 L 0.34218 -0.31505 " pathEditMode="relative" rAng="0" ptsTypes="AA">
                                      <p:cBhvr>
                                        <p:cTn id="30" dur="2000" fill="hold"/>
                                        <p:tgtEl>
                                          <p:spTgt spid="20"/>
                                        </p:tgtEl>
                                        <p:attrNameLst>
                                          <p:attrName>ppt_x</p:attrName>
                                          <p:attrName>ppt_y</p:attrName>
                                        </p:attrNameLst>
                                      </p:cBhvr>
                                      <p:rCtr x="17109" y="-15764"/>
                                    </p:animMotion>
                                  </p:childTnLst>
                                </p:cTn>
                              </p:par>
                              <p:par>
                                <p:cTn id="31" presetID="1" presetClass="exit" presetSubtype="0" fill="hold" nodeType="withEffect">
                                  <p:stCondLst>
                                    <p:cond delay="0"/>
                                  </p:stCondLst>
                                  <p:childTnLst>
                                    <p:set>
                                      <p:cBhvr>
                                        <p:cTn id="32" dur="1" fill="hold">
                                          <p:stCondLst>
                                            <p:cond delay="749"/>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par>
                          <p:cTn id="39" fill="hold">
                            <p:stCondLst>
                              <p:cond delay="325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C0C9AEF-9290-44B3-C88B-4C6647D00176}"/>
              </a:ext>
            </a:extLst>
          </p:cNvPr>
          <p:cNvSpPr>
            <a:spLocks noGrp="1"/>
          </p:cNvSpPr>
          <p:nvPr>
            <p:ph type="title"/>
          </p:nvPr>
        </p:nvSpPr>
        <p:spPr>
          <a:xfrm>
            <a:off x="79645" y="1921224"/>
            <a:ext cx="4184967" cy="1737360"/>
          </a:xfrm>
          <a:solidFill>
            <a:schemeClr val="bg1"/>
          </a:solidFill>
          <a:ln w="28575">
            <a:solidFill>
              <a:schemeClr val="accent4">
                <a:lumMod val="40000"/>
                <a:lumOff val="60000"/>
              </a:schemeClr>
            </a:solidFill>
          </a:ln>
          <a:effectLst>
            <a:softEdge rad="0"/>
          </a:effectLst>
        </p:spPr>
        <p:txBody>
          <a:bodyPr/>
          <a:lstStyle/>
          <a:p>
            <a:r>
              <a:rPr lang="en-US" dirty="0"/>
              <a:t>IMPORTING TRAINING DATA</a:t>
            </a:r>
          </a:p>
        </p:txBody>
      </p:sp>
      <p:pic>
        <p:nvPicPr>
          <p:cNvPr id="24" name="Segnaposto contenuto 23" descr="Immagine che contiene testo&#10;&#10;Descrizione generata automaticamente">
            <a:extLst>
              <a:ext uri="{FF2B5EF4-FFF2-40B4-BE49-F238E27FC236}">
                <a16:creationId xmlns:a16="http://schemas.microsoft.com/office/drawing/2014/main" id="{2FD8DA73-7C51-82A1-4C92-C0B2E58553C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b="95110"/>
          <a:stretch/>
        </p:blipFill>
        <p:spPr>
          <a:xfrm>
            <a:off x="4336026" y="86032"/>
            <a:ext cx="7776330" cy="326923"/>
          </a:xfrm>
          <a:ln w="28575">
            <a:noFill/>
            <a:prstDash val="solid"/>
          </a:ln>
          <a:effectLst>
            <a:softEdge rad="0"/>
          </a:effectLst>
        </p:spPr>
      </p:pic>
      <p:sp>
        <p:nvSpPr>
          <p:cNvPr id="28" name="Segnaposto testo 3">
            <a:extLst>
              <a:ext uri="{FF2B5EF4-FFF2-40B4-BE49-F238E27FC236}">
                <a16:creationId xmlns:a16="http://schemas.microsoft.com/office/drawing/2014/main" id="{39EF3F70-6334-40A4-8098-5DB392D8845C}"/>
              </a:ext>
            </a:extLst>
          </p:cNvPr>
          <p:cNvSpPr txBox="1">
            <a:spLocks/>
          </p:cNvSpPr>
          <p:nvPr/>
        </p:nvSpPr>
        <p:spPr>
          <a:xfrm>
            <a:off x="79645" y="3658584"/>
            <a:ext cx="4184968" cy="1003832"/>
          </a:xfrm>
          <a:prstGeom prst="rect">
            <a:avLst/>
          </a:prstGeom>
          <a:noFill/>
          <a:ln w="28575">
            <a:solidFill>
              <a:schemeClr val="accent4">
                <a:lumMod val="40000"/>
                <a:lumOff val="60000"/>
              </a:schemeClr>
            </a:solidFill>
            <a:prstDash val="sysDot"/>
          </a:ln>
          <a:effectLst>
            <a:softEdge rad="0"/>
          </a:effectLst>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9pPr>
          </a:lstStyle>
          <a:p>
            <a:pPr>
              <a:lnSpc>
                <a:spcPct val="90000"/>
              </a:lnSpc>
              <a:spcBef>
                <a:spcPts val="1200"/>
              </a:spcBef>
            </a:pPr>
            <a:r>
              <a:rPr lang="en-US" sz="2200" dirty="0">
                <a:solidFill>
                  <a:schemeClr val="bg2">
                    <a:lumMod val="10000"/>
                  </a:schemeClr>
                </a:solidFill>
              </a:rPr>
              <a:t>We do the same for the test data, that we use to do a final evaluation of the best model </a:t>
            </a:r>
            <a:endParaRPr lang="it-IT" sz="2200" dirty="0">
              <a:solidFill>
                <a:schemeClr val="bg2">
                  <a:lumMod val="10000"/>
                </a:schemeClr>
              </a:solidFill>
            </a:endParaRPr>
          </a:p>
        </p:txBody>
      </p:sp>
      <p:pic>
        <p:nvPicPr>
          <p:cNvPr id="31" name="Elemento grafico 30" descr="Programmatore (maschile) contorno">
            <a:extLst>
              <a:ext uri="{FF2B5EF4-FFF2-40B4-BE49-F238E27FC236}">
                <a16:creationId xmlns:a16="http://schemas.microsoft.com/office/drawing/2014/main" id="{B72D0636-E92B-AE16-AF86-0598C8ADB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1084" y="2925056"/>
            <a:ext cx="733528" cy="733528"/>
          </a:xfrm>
          <a:prstGeom prst="rect">
            <a:avLst/>
          </a:prstGeom>
        </p:spPr>
      </p:pic>
      <p:pic>
        <p:nvPicPr>
          <p:cNvPr id="32" name="Picture 4" descr="ASL Number Codes by Creative ASL Teaching | Teachers Pay Teachers">
            <a:extLst>
              <a:ext uri="{FF2B5EF4-FFF2-40B4-BE49-F238E27FC236}">
                <a16:creationId xmlns:a16="http://schemas.microsoft.com/office/drawing/2014/main" id="{8DD3AEFF-DBEA-3CC6-8669-706A22C8FF81}"/>
              </a:ext>
            </a:extLst>
          </p:cNvPr>
          <p:cNvPicPr>
            <a:picLocks noChangeAspect="1" noChangeArrowheads="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saturation sat="300000"/>
                    </a14:imgEffect>
                  </a14:imgLayer>
                </a14:imgProps>
              </a:ext>
              <a:ext uri="{28A0092B-C50C-407E-A947-70E740481C1C}">
                <a14:useLocalDpi xmlns:a14="http://schemas.microsoft.com/office/drawing/2010/main" val="0"/>
              </a:ext>
            </a:extLst>
          </a:blip>
          <a:srcRect l="36186" t="8041" r="50364" b="73468"/>
          <a:stretch/>
        </p:blipFill>
        <p:spPr bwMode="auto">
          <a:xfrm>
            <a:off x="79644" y="6128491"/>
            <a:ext cx="317732" cy="616439"/>
          </a:xfrm>
          <a:prstGeom prst="rect">
            <a:avLst/>
          </a:prstGeom>
          <a:noFill/>
          <a:extLst>
            <a:ext uri="{909E8E84-426E-40DD-AFC4-6F175D3DCCD1}">
              <a14:hiddenFill xmlns:a14="http://schemas.microsoft.com/office/drawing/2010/main">
                <a:solidFill>
                  <a:srgbClr val="FFFFFF"/>
                </a:solidFill>
              </a14:hiddenFill>
            </a:ext>
          </a:extLst>
        </p:spPr>
      </p:pic>
      <p:pic>
        <p:nvPicPr>
          <p:cNvPr id="36" name="Segnaposto contenuto 23" descr="Immagine che contiene testo&#10;&#10;Descrizione generata automaticamente">
            <a:extLst>
              <a:ext uri="{FF2B5EF4-FFF2-40B4-BE49-F238E27FC236}">
                <a16:creationId xmlns:a16="http://schemas.microsoft.com/office/drawing/2014/main" id="{818C0608-0FB4-A260-EC9D-22EF294B1A6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4890" r="20471"/>
          <a:stretch/>
        </p:blipFill>
        <p:spPr>
          <a:xfrm>
            <a:off x="4336025" y="412954"/>
            <a:ext cx="7776330" cy="6359013"/>
          </a:xfrm>
          <a:prstGeom prst="rect">
            <a:avLst/>
          </a:prstGeom>
          <a:ln w="28575">
            <a:noFill/>
            <a:prstDash val="solid"/>
          </a:ln>
          <a:effectLst>
            <a:softEdge rad="0"/>
          </a:effectLst>
        </p:spPr>
      </p:pic>
      <p:pic>
        <p:nvPicPr>
          <p:cNvPr id="35" name="Elemento grafico 34" descr="Post-it contorno">
            <a:extLst>
              <a:ext uri="{FF2B5EF4-FFF2-40B4-BE49-F238E27FC236}">
                <a16:creationId xmlns:a16="http://schemas.microsoft.com/office/drawing/2014/main" id="{AF149081-F1EA-BD91-25DB-D3475F7D03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7956" y="5830530"/>
            <a:ext cx="914400" cy="914400"/>
          </a:xfrm>
          <a:prstGeom prst="rect">
            <a:avLst/>
          </a:prstGeom>
        </p:spPr>
      </p:pic>
      <p:sp>
        <p:nvSpPr>
          <p:cNvPr id="37" name="Segnaposto testo 3">
            <a:extLst>
              <a:ext uri="{FF2B5EF4-FFF2-40B4-BE49-F238E27FC236}">
                <a16:creationId xmlns:a16="http://schemas.microsoft.com/office/drawing/2014/main" id="{5914D97E-69BF-6A5C-B6FC-339B709AD37D}"/>
              </a:ext>
            </a:extLst>
          </p:cNvPr>
          <p:cNvSpPr txBox="1">
            <a:spLocks/>
          </p:cNvSpPr>
          <p:nvPr/>
        </p:nvSpPr>
        <p:spPr>
          <a:xfrm>
            <a:off x="4264612" y="1689793"/>
            <a:ext cx="6172127" cy="2200223"/>
          </a:xfrm>
          <a:prstGeom prst="rect">
            <a:avLst/>
          </a:prstGeom>
          <a:solidFill>
            <a:schemeClr val="bg1"/>
          </a:solidFill>
          <a:ln w="28575">
            <a:solidFill>
              <a:schemeClr val="accent4">
                <a:lumMod val="40000"/>
                <a:lumOff val="60000"/>
              </a:schemeClr>
            </a:solidFill>
            <a:prstDash val="sysDot"/>
          </a:ln>
          <a:effectLst>
            <a:softEdge rad="0"/>
          </a:effectLst>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9pPr>
          </a:lstStyle>
          <a:p>
            <a:pPr>
              <a:lnSpc>
                <a:spcPct val="90000"/>
              </a:lnSpc>
              <a:spcBef>
                <a:spcPts val="300"/>
              </a:spcBef>
              <a:spcAft>
                <a:spcPts val="300"/>
              </a:spcAft>
            </a:pPr>
            <a:r>
              <a:rPr lang="it-IT" sz="2400" dirty="0" err="1">
                <a:solidFill>
                  <a:schemeClr val="bg2">
                    <a:lumMod val="10000"/>
                  </a:schemeClr>
                </a:solidFill>
              </a:rPr>
              <a:t>We</a:t>
            </a:r>
            <a:r>
              <a:rPr lang="it-IT" sz="2400" dirty="0">
                <a:solidFill>
                  <a:schemeClr val="bg2">
                    <a:lumMod val="10000"/>
                  </a:schemeClr>
                </a:solidFill>
              </a:rPr>
              <a:t> divide </a:t>
            </a:r>
            <a:r>
              <a:rPr lang="it-IT" sz="2400" dirty="0" err="1">
                <a:solidFill>
                  <a:schemeClr val="bg2">
                    <a:lumMod val="10000"/>
                  </a:schemeClr>
                </a:solidFill>
              </a:rPr>
              <a:t>these</a:t>
            </a:r>
            <a:r>
              <a:rPr lang="it-IT" sz="2400" dirty="0">
                <a:solidFill>
                  <a:schemeClr val="bg2">
                    <a:lumMod val="10000"/>
                  </a:schemeClr>
                </a:solidFill>
              </a:rPr>
              <a:t> training data </a:t>
            </a:r>
            <a:r>
              <a:rPr lang="it-IT" sz="2400" dirty="0" err="1">
                <a:solidFill>
                  <a:schemeClr val="bg2">
                    <a:lumMod val="10000"/>
                  </a:schemeClr>
                </a:solidFill>
              </a:rPr>
              <a:t>into</a:t>
            </a:r>
            <a:r>
              <a:rPr lang="it-IT" sz="2400" dirty="0">
                <a:solidFill>
                  <a:schemeClr val="bg2">
                    <a:lumMod val="10000"/>
                  </a:schemeClr>
                </a:solidFill>
              </a:rPr>
              <a:t>:</a:t>
            </a:r>
          </a:p>
          <a:p>
            <a:pPr marL="342900" indent="-342900">
              <a:lnSpc>
                <a:spcPct val="90000"/>
              </a:lnSpc>
              <a:spcBef>
                <a:spcPts val="300"/>
              </a:spcBef>
              <a:spcAft>
                <a:spcPts val="300"/>
              </a:spcAft>
              <a:buClr>
                <a:schemeClr val="accent2"/>
              </a:buClr>
              <a:buFont typeface="Courier New" panose="02070309020205020404" pitchFamily="49" charset="0"/>
              <a:buChar char="o"/>
            </a:pPr>
            <a:r>
              <a:rPr lang="it-IT" sz="2400" dirty="0">
                <a:solidFill>
                  <a:schemeClr val="bg2">
                    <a:lumMod val="10000"/>
                  </a:schemeClr>
                </a:solidFill>
              </a:rPr>
              <a:t>An “</a:t>
            </a:r>
            <a:r>
              <a:rPr lang="it-IT" sz="2400" dirty="0" err="1">
                <a:solidFill>
                  <a:schemeClr val="bg2">
                    <a:lumMod val="10000"/>
                  </a:schemeClr>
                </a:solidFill>
              </a:rPr>
              <a:t>actual</a:t>
            </a:r>
            <a:r>
              <a:rPr lang="it-IT" sz="2400" dirty="0">
                <a:solidFill>
                  <a:schemeClr val="bg2">
                    <a:lumMod val="10000"/>
                  </a:schemeClr>
                </a:solidFill>
              </a:rPr>
              <a:t>” training set, to </a:t>
            </a:r>
            <a:r>
              <a:rPr lang="it-IT" sz="2400" dirty="0" err="1">
                <a:solidFill>
                  <a:schemeClr val="bg2">
                    <a:lumMod val="10000"/>
                  </a:schemeClr>
                </a:solidFill>
              </a:rPr>
              <a:t>train</a:t>
            </a:r>
            <a:r>
              <a:rPr lang="it-IT" sz="2400" dirty="0">
                <a:solidFill>
                  <a:schemeClr val="bg2">
                    <a:lumMod val="10000"/>
                  </a:schemeClr>
                </a:solidFill>
              </a:rPr>
              <a:t> candidate models</a:t>
            </a:r>
          </a:p>
          <a:p>
            <a:pPr marL="342900" indent="-342900">
              <a:lnSpc>
                <a:spcPct val="90000"/>
              </a:lnSpc>
              <a:spcBef>
                <a:spcPts val="300"/>
              </a:spcBef>
              <a:spcAft>
                <a:spcPts val="300"/>
              </a:spcAft>
              <a:buClr>
                <a:schemeClr val="accent2"/>
              </a:buClr>
              <a:buFont typeface="Courier New" panose="02070309020205020404" pitchFamily="49" charset="0"/>
              <a:buChar char="o"/>
            </a:pPr>
            <a:r>
              <a:rPr lang="it-IT" sz="2400" dirty="0">
                <a:solidFill>
                  <a:schemeClr val="bg2">
                    <a:lumMod val="10000"/>
                  </a:schemeClr>
                </a:solidFill>
              </a:rPr>
              <a:t>A </a:t>
            </a:r>
            <a:r>
              <a:rPr lang="it-IT" sz="2400" dirty="0" err="1">
                <a:solidFill>
                  <a:schemeClr val="bg2">
                    <a:lumMod val="10000"/>
                  </a:schemeClr>
                </a:solidFill>
              </a:rPr>
              <a:t>validation</a:t>
            </a:r>
            <a:r>
              <a:rPr lang="it-IT" sz="2400" dirty="0">
                <a:solidFill>
                  <a:schemeClr val="bg2">
                    <a:lumMod val="10000"/>
                  </a:schemeClr>
                </a:solidFill>
              </a:rPr>
              <a:t> set (or </a:t>
            </a:r>
            <a:r>
              <a:rPr lang="it-IT" sz="2400" dirty="0" err="1">
                <a:solidFill>
                  <a:schemeClr val="bg2">
                    <a:lumMod val="10000"/>
                  </a:schemeClr>
                </a:solidFill>
              </a:rPr>
              <a:t>development</a:t>
            </a:r>
            <a:r>
              <a:rPr lang="it-IT" sz="2400" dirty="0">
                <a:solidFill>
                  <a:schemeClr val="bg2">
                    <a:lumMod val="10000"/>
                  </a:schemeClr>
                </a:solidFill>
              </a:rPr>
              <a:t> set or </a:t>
            </a:r>
            <a:r>
              <a:rPr lang="it-IT" sz="2400" dirty="0" err="1">
                <a:solidFill>
                  <a:schemeClr val="bg2">
                    <a:lumMod val="10000"/>
                  </a:schemeClr>
                </a:solidFill>
              </a:rPr>
              <a:t>dev</a:t>
            </a:r>
            <a:r>
              <a:rPr lang="it-IT" sz="2400" dirty="0">
                <a:solidFill>
                  <a:schemeClr val="bg2">
                    <a:lumMod val="10000"/>
                  </a:schemeClr>
                </a:solidFill>
              </a:rPr>
              <a:t> set), to </a:t>
            </a:r>
            <a:r>
              <a:rPr lang="it-IT" sz="2400" dirty="0" err="1">
                <a:solidFill>
                  <a:schemeClr val="bg2">
                    <a:lumMod val="10000"/>
                  </a:schemeClr>
                </a:solidFill>
              </a:rPr>
              <a:t>evaluate</a:t>
            </a:r>
            <a:r>
              <a:rPr lang="it-IT" sz="2400" dirty="0">
                <a:solidFill>
                  <a:schemeClr val="bg2">
                    <a:lumMod val="10000"/>
                  </a:schemeClr>
                </a:solidFill>
              </a:rPr>
              <a:t> the candidate models and </a:t>
            </a:r>
            <a:r>
              <a:rPr lang="it-IT" sz="2400" dirty="0" err="1">
                <a:solidFill>
                  <a:schemeClr val="bg2">
                    <a:lumMod val="10000"/>
                  </a:schemeClr>
                </a:solidFill>
              </a:rPr>
              <a:t>choose</a:t>
            </a:r>
            <a:r>
              <a:rPr lang="it-IT" sz="2400" dirty="0">
                <a:solidFill>
                  <a:schemeClr val="bg2">
                    <a:lumMod val="10000"/>
                  </a:schemeClr>
                </a:solidFill>
              </a:rPr>
              <a:t> the best one</a:t>
            </a:r>
          </a:p>
        </p:txBody>
      </p:sp>
      <p:pic>
        <p:nvPicPr>
          <p:cNvPr id="39" name="Immagine 38">
            <a:extLst>
              <a:ext uri="{FF2B5EF4-FFF2-40B4-BE49-F238E27FC236}">
                <a16:creationId xmlns:a16="http://schemas.microsoft.com/office/drawing/2014/main" id="{3B8F3171-AF49-89C1-071F-09E245C3FAE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Lst>
          </a:blip>
          <a:stretch>
            <a:fillRect/>
          </a:stretch>
        </p:blipFill>
        <p:spPr>
          <a:xfrm>
            <a:off x="420683" y="4287430"/>
            <a:ext cx="11350633" cy="388425"/>
          </a:xfrm>
          <a:prstGeom prst="rect">
            <a:avLst/>
          </a:prstGeom>
        </p:spPr>
      </p:pic>
    </p:spTree>
    <p:extLst>
      <p:ext uri="{BB962C8B-B14F-4D97-AF65-F5344CB8AC3E}">
        <p14:creationId xmlns:p14="http://schemas.microsoft.com/office/powerpoint/2010/main" val="379676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59259E-6 L -0.77747 -0.70741 " pathEditMode="relative" rAng="0" ptsTypes="AA">
                                      <p:cBhvr>
                                        <p:cTn id="6" dur="2000" fill="hold"/>
                                        <p:tgtEl>
                                          <p:spTgt spid="35"/>
                                        </p:tgtEl>
                                        <p:attrNameLst>
                                          <p:attrName>ppt_x</p:attrName>
                                          <p:attrName>ppt_y</p:attrName>
                                        </p:attrNameLst>
                                      </p:cBhvr>
                                      <p:rCtr x="-38919" y="-35532"/>
                                    </p:animMotion>
                                  </p:childTnLst>
                                </p:cTn>
                              </p:par>
                              <p:par>
                                <p:cTn id="7" presetID="6" presetClass="emph" presetSubtype="0" fill="hold" nodeType="withEffect">
                                  <p:stCondLst>
                                    <p:cond delay="0"/>
                                  </p:stCondLst>
                                  <p:childTnLst>
                                    <p:animScale>
                                      <p:cBhvr>
                                        <p:cTn id="8" dur="2000" fill="hold"/>
                                        <p:tgtEl>
                                          <p:spTgt spid="35"/>
                                        </p:tgtEl>
                                      </p:cBhvr>
                                      <p:by x="200000" y="200000"/>
                                    </p:animScale>
                                  </p:childTnLst>
                                </p:cTn>
                              </p:par>
                              <p:par>
                                <p:cTn id="9" presetID="1" presetClass="exit" presetSubtype="0" fill="hold"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L Number Codes by Creative ASL Teaching | Teachers Pay Teachers">
            <a:extLst>
              <a:ext uri="{FF2B5EF4-FFF2-40B4-BE49-F238E27FC236}">
                <a16:creationId xmlns:a16="http://schemas.microsoft.com/office/drawing/2014/main" id="{C128E188-9DE4-4CA1-0CFA-9B92C6804074}"/>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l="50032" t="4677" r="33735" b="71881"/>
          <a:stretch/>
        </p:blipFill>
        <p:spPr bwMode="auto">
          <a:xfrm>
            <a:off x="748" y="6076532"/>
            <a:ext cx="383458" cy="781468"/>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B026682E-2729-46D5-DB86-65F2149CA44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096000" y="49933"/>
            <a:ext cx="5394802" cy="6808067"/>
          </a:xfrm>
          <a:prstGeom prst="rect">
            <a:avLst/>
          </a:prstGeom>
        </p:spPr>
      </p:pic>
      <p:pic>
        <p:nvPicPr>
          <p:cNvPr id="13" name="Immagine 12">
            <a:extLst>
              <a:ext uri="{FF2B5EF4-FFF2-40B4-BE49-F238E27FC236}">
                <a16:creationId xmlns:a16="http://schemas.microsoft.com/office/drawing/2014/main" id="{867C328D-D50A-E563-F213-288CBD6051C8}"/>
              </a:ext>
            </a:extLst>
          </p:cNvPr>
          <p:cNvPicPr>
            <a:picLocks noChangeAspect="1"/>
          </p:cNvPicPr>
          <p:nvPr/>
        </p:nvPicPr>
        <p:blipFill>
          <a:blip r:embed="rId6">
            <a:clrChange>
              <a:clrFrom>
                <a:srgbClr val="F7F7F7"/>
              </a:clrFrom>
              <a:clrTo>
                <a:srgbClr val="F7F7F7">
                  <a:alpha val="0"/>
                </a:srgbClr>
              </a:clrTo>
            </a:clrChange>
          </a:blip>
          <a:stretch>
            <a:fillRect/>
          </a:stretch>
        </p:blipFill>
        <p:spPr>
          <a:xfrm>
            <a:off x="384206" y="-19478"/>
            <a:ext cx="5394802" cy="6641469"/>
          </a:xfrm>
          <a:prstGeom prst="rect">
            <a:avLst/>
          </a:prstGeom>
        </p:spPr>
      </p:pic>
      <p:sp>
        <p:nvSpPr>
          <p:cNvPr id="14" name="Titolo 1">
            <a:extLst>
              <a:ext uri="{FF2B5EF4-FFF2-40B4-BE49-F238E27FC236}">
                <a16:creationId xmlns:a16="http://schemas.microsoft.com/office/drawing/2014/main" id="{D497292B-D984-1394-B9FC-EF67F6159DD5}"/>
              </a:ext>
            </a:extLst>
          </p:cNvPr>
          <p:cNvSpPr>
            <a:spLocks noGrp="1"/>
          </p:cNvSpPr>
          <p:nvPr>
            <p:ph type="title"/>
          </p:nvPr>
        </p:nvSpPr>
        <p:spPr>
          <a:xfrm>
            <a:off x="6257465" y="2414016"/>
            <a:ext cx="5071872" cy="1499616"/>
          </a:xfrm>
        </p:spPr>
        <p:txBody>
          <a:bodyPr rtlCol="0">
            <a:normAutofit/>
          </a:bodyPr>
          <a:lstStyle/>
          <a:p>
            <a:r>
              <a:rPr lang="it-IT" noProof="1"/>
              <a:t>Model code</a:t>
            </a:r>
          </a:p>
        </p:txBody>
      </p:sp>
      <p:sp>
        <p:nvSpPr>
          <p:cNvPr id="15" name="Titolo 1">
            <a:extLst>
              <a:ext uri="{FF2B5EF4-FFF2-40B4-BE49-F238E27FC236}">
                <a16:creationId xmlns:a16="http://schemas.microsoft.com/office/drawing/2014/main" id="{291B732B-E7E5-273D-09CE-5A11818EF526}"/>
              </a:ext>
            </a:extLst>
          </p:cNvPr>
          <p:cNvSpPr txBox="1">
            <a:spLocks/>
          </p:cNvSpPr>
          <p:nvPr/>
        </p:nvSpPr>
        <p:spPr>
          <a:xfrm>
            <a:off x="545671" y="2414016"/>
            <a:ext cx="50718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noProof="1"/>
              <a:t>Model summary</a:t>
            </a:r>
          </a:p>
        </p:txBody>
      </p:sp>
      <p:sp>
        <p:nvSpPr>
          <p:cNvPr id="18" name="Titolo 1">
            <a:extLst>
              <a:ext uri="{FF2B5EF4-FFF2-40B4-BE49-F238E27FC236}">
                <a16:creationId xmlns:a16="http://schemas.microsoft.com/office/drawing/2014/main" id="{3BD6AF9E-3473-7B74-AA22-99F83C49B4DC}"/>
              </a:ext>
            </a:extLst>
          </p:cNvPr>
          <p:cNvSpPr txBox="1">
            <a:spLocks/>
          </p:cNvSpPr>
          <p:nvPr/>
        </p:nvSpPr>
        <p:spPr>
          <a:xfrm>
            <a:off x="6234313" y="4828756"/>
            <a:ext cx="50718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it-IT" sz="3200" noProof="1">
                <a:solidFill>
                  <a:schemeClr val="bg2">
                    <a:lumMod val="50000"/>
                  </a:schemeClr>
                </a:solidFill>
              </a:rPr>
              <a:t>Model compilation</a:t>
            </a:r>
            <a:endParaRPr lang="it-IT" noProof="1">
              <a:solidFill>
                <a:schemeClr val="bg2">
                  <a:lumMod val="50000"/>
                </a:schemeClr>
              </a:solidFill>
            </a:endParaRPr>
          </a:p>
        </p:txBody>
      </p:sp>
      <p:sp>
        <p:nvSpPr>
          <p:cNvPr id="19" name="CasellaDiTesto 18">
            <a:extLst>
              <a:ext uri="{FF2B5EF4-FFF2-40B4-BE49-F238E27FC236}">
                <a16:creationId xmlns:a16="http://schemas.microsoft.com/office/drawing/2014/main" id="{785389ED-1F3C-2FCD-A8EB-79296E5D925B}"/>
              </a:ext>
            </a:extLst>
          </p:cNvPr>
          <p:cNvSpPr txBox="1"/>
          <p:nvPr/>
        </p:nvSpPr>
        <p:spPr>
          <a:xfrm>
            <a:off x="5295402" y="4757307"/>
            <a:ext cx="429628" cy="1446550"/>
          </a:xfrm>
          <a:prstGeom prst="rect">
            <a:avLst/>
          </a:prstGeom>
          <a:noFill/>
        </p:spPr>
        <p:txBody>
          <a:bodyPr wrap="square" rtlCol="0">
            <a:spAutoFit/>
          </a:bodyPr>
          <a:lstStyle/>
          <a:p>
            <a:r>
              <a:rPr lang="it-IT" sz="8800" dirty="0">
                <a:solidFill>
                  <a:schemeClr val="accent4">
                    <a:lumMod val="60000"/>
                    <a:lumOff val="40000"/>
                  </a:schemeClr>
                </a:solidFill>
                <a:latin typeface="Avenir Next LT Pro Light" panose="020B0304020202020204" pitchFamily="34" charset="0"/>
              </a:rPr>
              <a:t>}</a:t>
            </a:r>
            <a:endParaRPr lang="it-IT" dirty="0">
              <a:solidFill>
                <a:schemeClr val="accent4">
                  <a:lumMod val="60000"/>
                  <a:lumOff val="40000"/>
                </a:schemeClr>
              </a:solidFill>
              <a:latin typeface="Avenir Next LT Pro Light" panose="020B0304020202020204" pitchFamily="34" charset="0"/>
            </a:endParaRPr>
          </a:p>
        </p:txBody>
      </p:sp>
      <p:sp>
        <p:nvSpPr>
          <p:cNvPr id="20" name="Rettangolo 19">
            <a:extLst>
              <a:ext uri="{FF2B5EF4-FFF2-40B4-BE49-F238E27FC236}">
                <a16:creationId xmlns:a16="http://schemas.microsoft.com/office/drawing/2014/main" id="{32CBFE63-9A98-F578-7BD5-691044DC06D9}"/>
              </a:ext>
            </a:extLst>
          </p:cNvPr>
          <p:cNvSpPr/>
          <p:nvPr/>
        </p:nvSpPr>
        <p:spPr>
          <a:xfrm>
            <a:off x="384206" y="5139159"/>
            <a:ext cx="4789678" cy="781468"/>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6726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750"/>
                                        <p:tgtEl>
                                          <p:spTgt spid="14"/>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750"/>
                                        <p:tgtEl>
                                          <p:spTgt spid="13"/>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75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0"/>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8"/>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22" presetClass="entr" presetSubtype="8" fill="hold" nodeType="with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wipe(left)">
                                      <p:cBhvr>
                                        <p:cTn id="36" dur="750"/>
                                        <p:tgtEl>
                                          <p:spTgt spid="15">
                                            <p:txEl>
                                              <p:pRg st="0" end="0"/>
                                            </p:txEl>
                                          </p:spTgt>
                                        </p:tgtEl>
                                      </p:cBhvr>
                                    </p:animEffec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8" grpId="0"/>
      <p:bldP spid="18" grpId="1"/>
      <p:bldP spid="19" grpId="0"/>
      <p:bldP spid="19" grpId="1"/>
      <p:bldP spid="20" grpId="0" animBg="1"/>
      <p:bldP spid="20"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919D0-F177-4BBA-9A0B-DBA69E2ED764}"/>
              </a:ext>
            </a:extLst>
          </p:cNvPr>
          <p:cNvSpPr>
            <a:spLocks noGrp="1"/>
          </p:cNvSpPr>
          <p:nvPr>
            <p:ph type="title"/>
          </p:nvPr>
        </p:nvSpPr>
        <p:spPr>
          <a:xfrm>
            <a:off x="3427770" y="2502507"/>
            <a:ext cx="5336459" cy="1499616"/>
          </a:xfrm>
        </p:spPr>
        <p:txBody>
          <a:bodyPr rtlCol="0">
            <a:normAutofit/>
          </a:bodyPr>
          <a:lstStyle/>
          <a:p>
            <a:pPr algn="ctr"/>
            <a:r>
              <a:rPr lang="it-IT" sz="6000" spc="500" noProof="1"/>
              <a:t>training</a:t>
            </a:r>
          </a:p>
        </p:txBody>
      </p:sp>
      <p:sp>
        <p:nvSpPr>
          <p:cNvPr id="11" name="Segnaposto testo 3">
            <a:extLst>
              <a:ext uri="{FF2B5EF4-FFF2-40B4-BE49-F238E27FC236}">
                <a16:creationId xmlns:a16="http://schemas.microsoft.com/office/drawing/2014/main" id="{4EEF9A4F-EF73-7320-E876-6A2A37D78C76}"/>
              </a:ext>
            </a:extLst>
          </p:cNvPr>
          <p:cNvSpPr txBox="1">
            <a:spLocks/>
          </p:cNvSpPr>
          <p:nvPr/>
        </p:nvSpPr>
        <p:spPr>
          <a:xfrm>
            <a:off x="1451096" y="2297701"/>
            <a:ext cx="9289807" cy="3408844"/>
          </a:xfrm>
          <a:prstGeom prst="rect">
            <a:avLst/>
          </a:prstGeom>
          <a:noFill/>
          <a:effectLst>
            <a:softEdge rad="63500"/>
          </a:effectLst>
        </p:spPr>
        <p:txBody>
          <a:bodyPr vert="horz" lIns="91440" tIns="45720" rIns="91440" bIns="45720" rtlCol="0" anchor="ctr">
            <a:normAutofit fontScale="92500" lnSpcReduction="10000"/>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000" kern="1200">
                <a:solidFill>
                  <a:schemeClr val="tx1"/>
                </a:solidFill>
                <a:latin typeface="+mn-lt"/>
                <a:ea typeface="+mn-ea"/>
                <a:cs typeface="+mn-cs"/>
              </a:defRPr>
            </a:lvl9pPr>
          </a:lstStyle>
          <a:p>
            <a:r>
              <a:rPr lang="it-IT" sz="2400" dirty="0" err="1"/>
              <a:t>early_stops</a:t>
            </a:r>
            <a:r>
              <a:rPr lang="it-IT" sz="2400" dirty="0"/>
              <a:t> = </a:t>
            </a:r>
            <a:r>
              <a:rPr lang="it-IT" sz="2400" dirty="0" err="1"/>
              <a:t>EarlyStopping</a:t>
            </a:r>
            <a:r>
              <a:rPr lang="it-IT" sz="2400" dirty="0"/>
              <a:t>(monitor = '</a:t>
            </a:r>
            <a:r>
              <a:rPr lang="it-IT" sz="2400" dirty="0" err="1"/>
              <a:t>val_loss</a:t>
            </a:r>
            <a:r>
              <a:rPr lang="it-IT" sz="2400" dirty="0"/>
              <a:t>', </a:t>
            </a:r>
            <a:r>
              <a:rPr lang="it-IT" sz="2400" dirty="0" err="1"/>
              <a:t>patience</a:t>
            </a:r>
            <a:r>
              <a:rPr lang="it-IT" sz="2400" dirty="0"/>
              <a:t> = 5)</a:t>
            </a:r>
          </a:p>
          <a:p>
            <a:r>
              <a:rPr lang="it-IT" sz="2400" dirty="0" err="1"/>
              <a:t>checkpointer</a:t>
            </a:r>
            <a:r>
              <a:rPr lang="it-IT" sz="2400" dirty="0"/>
              <a:t> = </a:t>
            </a:r>
            <a:r>
              <a:rPr lang="it-IT" sz="2400" dirty="0" err="1"/>
              <a:t>ModelCheckpoint</a:t>
            </a:r>
            <a:r>
              <a:rPr lang="it-IT" sz="2400" dirty="0"/>
              <a:t>(</a:t>
            </a:r>
            <a:r>
              <a:rPr lang="it-IT" sz="2400" dirty="0" err="1"/>
              <a:t>filepath</a:t>
            </a:r>
            <a:r>
              <a:rPr lang="it-IT" sz="2400" dirty="0"/>
              <a:t>='/</a:t>
            </a:r>
            <a:r>
              <a:rPr lang="it-IT" sz="2400" dirty="0" err="1"/>
              <a:t>content</a:t>
            </a:r>
            <a:r>
              <a:rPr lang="it-IT" sz="2400" dirty="0"/>
              <a:t>/drive/</a:t>
            </a:r>
            <a:r>
              <a:rPr lang="it-IT" sz="2400" dirty="0" err="1"/>
              <a:t>MyDrive</a:t>
            </a:r>
            <a:r>
              <a:rPr lang="it-IT" sz="2400" dirty="0"/>
              <a:t>/</a:t>
            </a:r>
            <a:r>
              <a:rPr lang="it-IT" sz="2400" dirty="0" err="1"/>
              <a:t>VisionProject</a:t>
            </a:r>
            <a:r>
              <a:rPr lang="it-IT" sz="2400" dirty="0"/>
              <a:t>/Weights/weights_best.hdf5', verbose=1, </a:t>
            </a:r>
            <a:r>
              <a:rPr lang="it-IT" sz="2400" dirty="0" err="1"/>
              <a:t>save_best_only</a:t>
            </a:r>
            <a:r>
              <a:rPr lang="it-IT" sz="2400" dirty="0"/>
              <a:t>=True)</a:t>
            </a:r>
          </a:p>
          <a:p>
            <a:r>
              <a:rPr lang="it-IT" sz="2400" dirty="0"/>
              <a:t>history = </a:t>
            </a:r>
            <a:r>
              <a:rPr lang="it-IT" sz="2400" dirty="0" err="1"/>
              <a:t>model.fit</a:t>
            </a:r>
            <a:r>
              <a:rPr lang="it-IT" sz="2400" dirty="0"/>
              <a:t>(</a:t>
            </a:r>
            <a:r>
              <a:rPr lang="it-IT" sz="2400" dirty="0" err="1"/>
              <a:t>x_train</a:t>
            </a:r>
            <a:r>
              <a:rPr lang="it-IT" sz="2400" dirty="0"/>
              <a:t>, </a:t>
            </a:r>
            <a:r>
              <a:rPr lang="it-IT" sz="2400" dirty="0" err="1"/>
              <a:t>y_train</a:t>
            </a:r>
            <a:r>
              <a:rPr lang="it-IT" sz="2400" dirty="0"/>
              <a:t>,</a:t>
            </a:r>
          </a:p>
          <a:p>
            <a:r>
              <a:rPr lang="it-IT" sz="2400" dirty="0"/>
              <a:t>          </a:t>
            </a:r>
            <a:r>
              <a:rPr lang="it-IT" sz="2400" dirty="0" err="1"/>
              <a:t>epochs</a:t>
            </a:r>
            <a:r>
              <a:rPr lang="it-IT" sz="2400" dirty="0"/>
              <a:t> = 10,</a:t>
            </a:r>
          </a:p>
          <a:p>
            <a:r>
              <a:rPr lang="it-IT" sz="2400" dirty="0"/>
              <a:t>          </a:t>
            </a:r>
            <a:r>
              <a:rPr lang="it-IT" sz="2400" dirty="0" err="1"/>
              <a:t>batch_size</a:t>
            </a:r>
            <a:r>
              <a:rPr lang="it-IT" sz="2400" dirty="0"/>
              <a:t> = 64,</a:t>
            </a:r>
          </a:p>
          <a:p>
            <a:r>
              <a:rPr lang="it-IT" sz="2400" dirty="0"/>
              <a:t>          verbose = 2,</a:t>
            </a:r>
          </a:p>
          <a:p>
            <a:r>
              <a:rPr lang="it-IT" sz="2400" dirty="0"/>
              <a:t>          </a:t>
            </a:r>
            <a:r>
              <a:rPr lang="it-IT" sz="2400" dirty="0" err="1"/>
              <a:t>validation_data</a:t>
            </a:r>
            <a:r>
              <a:rPr lang="it-IT" sz="2400" dirty="0"/>
              <a:t> = (</a:t>
            </a:r>
            <a:r>
              <a:rPr lang="it-IT" sz="2400" dirty="0" err="1"/>
              <a:t>x_valid</a:t>
            </a:r>
            <a:r>
              <a:rPr lang="it-IT" sz="2400" dirty="0"/>
              <a:t>, </a:t>
            </a:r>
            <a:r>
              <a:rPr lang="it-IT" sz="2400" dirty="0" err="1"/>
              <a:t>y_valid</a:t>
            </a:r>
            <a:r>
              <a:rPr lang="it-IT" sz="2400" dirty="0"/>
              <a:t>),</a:t>
            </a:r>
          </a:p>
          <a:p>
            <a:r>
              <a:rPr lang="it-IT" sz="2400" dirty="0"/>
              <a:t>          </a:t>
            </a:r>
            <a:r>
              <a:rPr lang="it-IT" sz="2400" dirty="0" err="1"/>
              <a:t>callbacks</a:t>
            </a:r>
            <a:r>
              <a:rPr lang="it-IT" sz="2400" dirty="0"/>
              <a:t> = [</a:t>
            </a:r>
            <a:r>
              <a:rPr lang="it-IT" sz="2400" dirty="0" err="1"/>
              <a:t>early_stops</a:t>
            </a:r>
            <a:r>
              <a:rPr lang="it-IT" sz="2400" dirty="0"/>
              <a:t>, </a:t>
            </a:r>
            <a:r>
              <a:rPr lang="it-IT" sz="2400" dirty="0" err="1"/>
              <a:t>checkpointer</a:t>
            </a:r>
            <a:r>
              <a:rPr lang="it-IT" sz="2400" dirty="0"/>
              <a:t>])</a:t>
            </a:r>
          </a:p>
          <a:p>
            <a:pPr algn="r">
              <a:buClr>
                <a:srgbClr val="000000"/>
              </a:buClr>
              <a:buSzPct val="120000"/>
            </a:pPr>
            <a:r>
              <a:rPr lang="en-US" sz="2000" dirty="0">
                <a:solidFill>
                  <a:schemeClr val="bg2">
                    <a:lumMod val="10000"/>
                  </a:schemeClr>
                </a:solidFill>
              </a:rPr>
              <a:t> </a:t>
            </a:r>
            <a:endParaRPr lang="it-IT" sz="2000" dirty="0">
              <a:solidFill>
                <a:schemeClr val="bg2">
                  <a:lumMod val="10000"/>
                </a:schemeClr>
              </a:solidFill>
            </a:endParaRPr>
          </a:p>
        </p:txBody>
      </p:sp>
      <p:pic>
        <p:nvPicPr>
          <p:cNvPr id="3" name="Picture 4" descr="ASL Number Codes by Creative ASL Teaching | Teachers Pay Teachers">
            <a:extLst>
              <a:ext uri="{FF2B5EF4-FFF2-40B4-BE49-F238E27FC236}">
                <a16:creationId xmlns:a16="http://schemas.microsoft.com/office/drawing/2014/main" id="{142724B6-BA00-41FA-EB7E-173F608AB48F}"/>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l="66907" t="3269" r="16860" b="73289"/>
          <a:stretch/>
        </p:blipFill>
        <p:spPr bwMode="auto">
          <a:xfrm>
            <a:off x="0" y="5980223"/>
            <a:ext cx="383458" cy="78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74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afterEffect">
                                  <p:stCondLst>
                                    <p:cond delay="0"/>
                                  </p:stCondLst>
                                  <p:childTnLst>
                                    <p:animScale>
                                      <p:cBhvr>
                                        <p:cTn id="6" dur="1500" fill="hold"/>
                                        <p:tgtEl>
                                          <p:spTgt spid="2"/>
                                        </p:tgtEl>
                                      </p:cBhvr>
                                      <p:by x="150000" y="150000"/>
                                    </p:animScale>
                                  </p:childTnLst>
                                </p:cTn>
                              </p:par>
                              <p:par>
                                <p:cTn id="7" presetID="42" presetClass="path" presetSubtype="0" accel="50000" decel="50000" fill="hold" grpId="1" nodeType="withEffect">
                                  <p:stCondLst>
                                    <p:cond delay="1000"/>
                                  </p:stCondLst>
                                  <p:childTnLst>
                                    <p:animMotion origin="layout" path="M 0 -4.07407E-6 L -0.36133 -0.37801 " pathEditMode="relative" rAng="0" ptsTypes="AA">
                                      <p:cBhvr>
                                        <p:cTn id="8" dur="2000" fill="hold"/>
                                        <p:tgtEl>
                                          <p:spTgt spid="2"/>
                                        </p:tgtEl>
                                        <p:attrNameLst>
                                          <p:attrName>ppt_x</p:attrName>
                                          <p:attrName>ppt_y</p:attrName>
                                        </p:attrNameLst>
                                      </p:cBhvr>
                                      <p:rCtr x="-18073" y="-18912"/>
                                    </p:animMotion>
                                  </p:childTnLst>
                                </p:cTn>
                              </p:par>
                            </p:childTnLst>
                          </p:cTn>
                        </p:par>
                        <p:par>
                          <p:cTn id="9" fill="hold">
                            <p:stCondLst>
                              <p:cond delay="30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ella 4">
                <a:extLst>
                  <a:ext uri="{FF2B5EF4-FFF2-40B4-BE49-F238E27FC236}">
                    <a16:creationId xmlns:a16="http://schemas.microsoft.com/office/drawing/2014/main" id="{BD7A7384-923F-B9A2-C0A1-477F811B8DEB}"/>
                  </a:ext>
                </a:extLst>
              </p:cNvPr>
              <p:cNvGraphicFramePr>
                <a:graphicFrameLocks noGrp="1"/>
              </p:cNvGraphicFramePr>
              <p:nvPr>
                <p:extLst>
                  <p:ext uri="{D42A27DB-BD31-4B8C-83A1-F6EECF244321}">
                    <p14:modId xmlns:p14="http://schemas.microsoft.com/office/powerpoint/2010/main" val="1086087765"/>
                  </p:ext>
                </p:extLst>
              </p:nvPr>
            </p:nvGraphicFramePr>
            <p:xfrm>
              <a:off x="230417" y="2259447"/>
              <a:ext cx="11731165" cy="3565236"/>
            </p:xfrm>
            <a:graphic>
              <a:graphicData uri="http://schemas.openxmlformats.org/drawingml/2006/table">
                <a:tbl>
                  <a:tblPr firstRow="1">
                    <a:tableStyleId>{69012ECD-51FC-41F1-AA8D-1B2483CD663E}</a:tableStyleId>
                  </a:tblPr>
                  <a:tblGrid>
                    <a:gridCol w="1479623">
                      <a:extLst>
                        <a:ext uri="{9D8B030D-6E8A-4147-A177-3AD203B41FA5}">
                          <a16:colId xmlns:a16="http://schemas.microsoft.com/office/drawing/2014/main" val="1272747208"/>
                        </a:ext>
                      </a:extLst>
                    </a:gridCol>
                    <a:gridCol w="1464506">
                      <a:extLst>
                        <a:ext uri="{9D8B030D-6E8A-4147-A177-3AD203B41FA5}">
                          <a16:colId xmlns:a16="http://schemas.microsoft.com/office/drawing/2014/main" val="2404201700"/>
                        </a:ext>
                      </a:extLst>
                    </a:gridCol>
                    <a:gridCol w="1464506">
                      <a:extLst>
                        <a:ext uri="{9D8B030D-6E8A-4147-A177-3AD203B41FA5}">
                          <a16:colId xmlns:a16="http://schemas.microsoft.com/office/drawing/2014/main" val="1139110125"/>
                        </a:ext>
                      </a:extLst>
                    </a:gridCol>
                    <a:gridCol w="1464506">
                      <a:extLst>
                        <a:ext uri="{9D8B030D-6E8A-4147-A177-3AD203B41FA5}">
                          <a16:colId xmlns:a16="http://schemas.microsoft.com/office/drawing/2014/main" val="3317992302"/>
                        </a:ext>
                      </a:extLst>
                    </a:gridCol>
                    <a:gridCol w="1464506">
                      <a:extLst>
                        <a:ext uri="{9D8B030D-6E8A-4147-A177-3AD203B41FA5}">
                          <a16:colId xmlns:a16="http://schemas.microsoft.com/office/drawing/2014/main" val="856347779"/>
                        </a:ext>
                      </a:extLst>
                    </a:gridCol>
                    <a:gridCol w="1464506">
                      <a:extLst>
                        <a:ext uri="{9D8B030D-6E8A-4147-A177-3AD203B41FA5}">
                          <a16:colId xmlns:a16="http://schemas.microsoft.com/office/drawing/2014/main" val="4082070856"/>
                        </a:ext>
                      </a:extLst>
                    </a:gridCol>
                    <a:gridCol w="1464506">
                      <a:extLst>
                        <a:ext uri="{9D8B030D-6E8A-4147-A177-3AD203B41FA5}">
                          <a16:colId xmlns:a16="http://schemas.microsoft.com/office/drawing/2014/main" val="1833630059"/>
                        </a:ext>
                      </a:extLst>
                    </a:gridCol>
                    <a:gridCol w="1464506">
                      <a:extLst>
                        <a:ext uri="{9D8B030D-6E8A-4147-A177-3AD203B41FA5}">
                          <a16:colId xmlns:a16="http://schemas.microsoft.com/office/drawing/2014/main" val="3473280037"/>
                        </a:ext>
                      </a:extLst>
                    </a:gridCol>
                  </a:tblGrid>
                  <a:tr h="1340196">
                    <a:tc>
                      <a:txBody>
                        <a:bodyPr/>
                        <a:lstStyle/>
                        <a:p>
                          <a:pPr marL="0" algn="r" defTabSz="914400" rtl="0" eaLnBrk="1" latinLnBrk="0" hangingPunct="1"/>
                          <a:r>
                            <a:rPr lang="it-IT" sz="1550" b="0" kern="1200" dirty="0" err="1">
                              <a:solidFill>
                                <a:schemeClr val="accent1">
                                  <a:lumMod val="50000"/>
                                </a:schemeClr>
                              </a:solidFill>
                              <a:latin typeface="+mn-lt"/>
                              <a:ea typeface="+mn-ea"/>
                              <a:cs typeface="+mn-cs"/>
                            </a:rPr>
                            <a:t>Hyper</a:t>
                          </a:r>
                          <a:r>
                            <a:rPr lang="it-IT" sz="1550" b="0" kern="1200" dirty="0">
                              <a:solidFill>
                                <a:schemeClr val="accent1">
                                  <a:lumMod val="50000"/>
                                </a:schemeClr>
                              </a:solidFill>
                              <a:latin typeface="+mn-lt"/>
                              <a:ea typeface="+mn-ea"/>
                              <a:cs typeface="+mn-cs"/>
                            </a:rPr>
                            <a:t>-</a:t>
                          </a:r>
                        </a:p>
                        <a:p>
                          <a:pPr marL="0" algn="r" defTabSz="914400" rtl="0" eaLnBrk="1" latinLnBrk="0" hangingPunct="1"/>
                          <a:r>
                            <a:rPr lang="it-IT" sz="1550" b="0" kern="1200" dirty="0" err="1">
                              <a:solidFill>
                                <a:schemeClr val="accent1">
                                  <a:lumMod val="50000"/>
                                </a:schemeClr>
                              </a:solidFill>
                              <a:latin typeface="+mn-lt"/>
                              <a:ea typeface="+mn-ea"/>
                              <a:cs typeface="+mn-cs"/>
                            </a:rPr>
                            <a:t>Parameters</a:t>
                          </a:r>
                          <a:endParaRPr lang="it-IT" sz="1550" b="0" kern="1200" dirty="0">
                            <a:solidFill>
                              <a:schemeClr val="accent1">
                                <a:lumMod val="50000"/>
                              </a:schemeClr>
                            </a:solidFill>
                            <a:latin typeface="+mn-lt"/>
                            <a:ea typeface="+mn-ea"/>
                            <a:cs typeface="+mn-cs"/>
                          </a:endParaRPr>
                        </a:p>
                        <a:p>
                          <a:pPr marL="0" algn="r" defTabSz="914400" rtl="0" eaLnBrk="1" latinLnBrk="0" hangingPunct="1"/>
                          <a:endParaRPr lang="it-IT" sz="1550" b="0" kern="1200" dirty="0">
                            <a:solidFill>
                              <a:schemeClr val="accent1">
                                <a:lumMod val="50000"/>
                              </a:schemeClr>
                            </a:solidFill>
                            <a:latin typeface="+mn-lt"/>
                            <a:ea typeface="+mn-ea"/>
                            <a:cs typeface="+mn-cs"/>
                          </a:endParaRPr>
                        </a:p>
                        <a:p>
                          <a:pPr marL="0" algn="l" defTabSz="914400" rtl="0" eaLnBrk="1" latinLnBrk="0" hangingPunct="1"/>
                          <a:r>
                            <a:rPr lang="it-IT" sz="2000" b="0" kern="1200" dirty="0">
                              <a:solidFill>
                                <a:schemeClr val="accent1">
                                  <a:lumMod val="50000"/>
                                </a:schemeClr>
                              </a:solidFill>
                              <a:latin typeface="+mn-lt"/>
                              <a:ea typeface="+mn-ea"/>
                              <a:cs typeface="+mn-cs"/>
                            </a:rPr>
                            <a:t>Training</a:t>
                          </a:r>
                        </a:p>
                      </a:txBody>
                      <a:tcPr marL="45720" marR="4572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b="0" dirty="0">
                              <a:solidFill>
                                <a:schemeClr val="accent1">
                                  <a:lumMod val="50000"/>
                                </a:schemeClr>
                              </a:solidFill>
                            </a:rPr>
                            <a:t>Images </a:t>
                          </a:r>
                          <a14:m>
                            <m:oMath xmlns:m="http://schemas.openxmlformats.org/officeDocument/2006/math">
                              <m:r>
                                <a:rPr lang="it-IT" b="0" i="1" smtClean="0">
                                  <a:solidFill>
                                    <a:schemeClr val="accent1">
                                      <a:lumMod val="50000"/>
                                    </a:schemeClr>
                                  </a:solidFill>
                                  <a:latin typeface="Cambria Math" panose="02040503050406030204" pitchFamily="18" charset="0"/>
                                </a:rPr>
                                <m:t>∀</m:t>
                              </m:r>
                            </m:oMath>
                          </a14:m>
                          <a:r>
                            <a:rPr lang="it-IT" b="0" dirty="0">
                              <a:solidFill>
                                <a:schemeClr val="accent1">
                                  <a:lumMod val="50000"/>
                                </a:schemeClr>
                              </a:solidFill>
                            </a:rPr>
                            <a:t> Class</a:t>
                          </a:r>
                        </a:p>
                        <a:p>
                          <a:pPr algn="ctr"/>
                          <a:r>
                            <a:rPr lang="it-IT" b="0" dirty="0">
                              <a:solidFill>
                                <a:schemeClr val="accent1">
                                  <a:lumMod val="50000"/>
                                </a:schemeClr>
                              </a:solidFill>
                            </a:rPr>
                            <a:t>Training-Test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b="0" dirty="0" err="1">
                              <a:solidFill>
                                <a:schemeClr val="accent1">
                                  <a:lumMod val="50000"/>
                                </a:schemeClr>
                              </a:solidFill>
                            </a:rPr>
                            <a:t>Epochs</a:t>
                          </a:r>
                          <a:endParaRPr lang="it-IT" b="0" dirty="0">
                            <a:solidFill>
                              <a:schemeClr val="accent1">
                                <a:lumMod val="50000"/>
                              </a:schemeClr>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b="0" dirty="0">
                              <a:solidFill>
                                <a:schemeClr val="accent1">
                                  <a:lumMod val="50000"/>
                                </a:schemeClr>
                              </a:solidFill>
                            </a:rPr>
                            <a:t>Batch </a:t>
                          </a:r>
                          <a:r>
                            <a:rPr lang="it-IT" b="0" dirty="0" err="1">
                              <a:solidFill>
                                <a:schemeClr val="accent1">
                                  <a:lumMod val="50000"/>
                                </a:schemeClr>
                              </a:solidFill>
                            </a:rPr>
                            <a:t>Normalization</a:t>
                          </a:r>
                          <a:endParaRPr lang="it-IT" b="0" dirty="0">
                            <a:solidFill>
                              <a:schemeClr val="accent1">
                                <a:lumMod val="50000"/>
                              </a:schemeClr>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sz="1800" b="0" kern="1200" dirty="0">
                              <a:solidFill>
                                <a:schemeClr val="accent1">
                                  <a:lumMod val="50000"/>
                                </a:schemeClr>
                              </a:solidFill>
                              <a:latin typeface="+mn-lt"/>
                              <a:ea typeface="+mn-ea"/>
                              <a:cs typeface="+mn-cs"/>
                            </a:rPr>
                            <a:t>Dropout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sz="1800" b="0" kern="1200" dirty="0">
                              <a:solidFill>
                                <a:schemeClr val="accent1">
                                  <a:lumMod val="50000"/>
                                </a:schemeClr>
                              </a:solidFill>
                              <a:latin typeface="+mn-lt"/>
                              <a:ea typeface="+mn-ea"/>
                              <a:cs typeface="+mn-cs"/>
                            </a:rPr>
                            <a:t>Learning Rate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marL="0" algn="ctr" defTabSz="914400" rtl="0" eaLnBrk="1" latinLnBrk="0" hangingPunct="1"/>
                          <a:r>
                            <a:rPr lang="it-IT" sz="1800" b="0" kern="1200" dirty="0" err="1">
                              <a:solidFill>
                                <a:schemeClr val="accent1">
                                  <a:lumMod val="50000"/>
                                </a:schemeClr>
                              </a:solidFill>
                              <a:latin typeface="+mn-lt"/>
                              <a:ea typeface="+mn-ea"/>
                              <a:cs typeface="+mn-cs"/>
                            </a:rPr>
                            <a:t>Accuracy</a:t>
                          </a:r>
                          <a:endParaRPr lang="it-IT" sz="1800" b="0" kern="1200" dirty="0">
                            <a:solidFill>
                              <a:schemeClr val="accent1">
                                <a:lumMod val="50000"/>
                              </a:schemeClr>
                            </a:solidFill>
                            <a:latin typeface="+mn-lt"/>
                            <a:ea typeface="+mn-ea"/>
                            <a:cs typeface="+mn-cs"/>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marL="0" algn="ctr" defTabSz="914400" rtl="0" eaLnBrk="1" latinLnBrk="0" hangingPunct="1"/>
                          <a:r>
                            <a:rPr lang="it-IT" sz="1800" b="0" kern="1200" dirty="0">
                              <a:solidFill>
                                <a:schemeClr val="accent1">
                                  <a:lumMod val="50000"/>
                                </a:schemeClr>
                              </a:solidFill>
                              <a:latin typeface="+mn-lt"/>
                              <a:ea typeface="+mn-ea"/>
                              <a:cs typeface="+mn-cs"/>
                            </a:rPr>
                            <a:t>Loss</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extLst>
                      <a:ext uri="{0D108BD9-81ED-4DB2-BD59-A6C34878D82A}">
                        <a16:rowId xmlns:a16="http://schemas.microsoft.com/office/drawing/2014/main" val="689861697"/>
                      </a:ext>
                    </a:extLst>
                  </a:tr>
                  <a:tr h="370840">
                    <a:tc>
                      <a:txBody>
                        <a:bodyPr/>
                        <a:lstStyle/>
                        <a:p>
                          <a:pPr algn="just"/>
                          <a:r>
                            <a:rPr lang="it-IT" dirty="0">
                              <a:solidFill>
                                <a:schemeClr val="tx2">
                                  <a:lumMod val="65000"/>
                                  <a:lumOff val="35000"/>
                                </a:schemeClr>
                              </a:solidFill>
                            </a:rPr>
                            <a:t>Training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750-150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329759"/>
                      </a:ext>
                    </a:extLst>
                  </a:tr>
                  <a:tr h="370840">
                    <a:tc>
                      <a:txBody>
                        <a:bodyPr/>
                        <a:lstStyle/>
                        <a:p>
                          <a:pPr algn="just"/>
                          <a:r>
                            <a:rPr lang="it-IT" dirty="0">
                              <a:solidFill>
                                <a:schemeClr val="tx2">
                                  <a:lumMod val="65000"/>
                                  <a:lumOff val="35000"/>
                                </a:schemeClr>
                              </a:solidFill>
                            </a:rPr>
                            <a:t>Training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1000-300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200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14:m>
                            <m:oMathPara xmlns:m="http://schemas.openxmlformats.org/officeDocument/2006/math">
                              <m:oMathParaPr>
                                <m:jc m:val="right"/>
                              </m:oMathParaPr>
                              <m:oMath xmlns:m="http://schemas.openxmlformats.org/officeDocument/2006/math">
                                <m:r>
                                  <a:rPr lang="it-IT" i="1" dirty="0" smtClean="0">
                                    <a:latin typeface="Cambria Math" panose="02040503050406030204" pitchFamily="18" charset="0"/>
                                  </a:rPr>
                                  <m:t>1 </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𝑒</m:t>
                                    </m:r>
                                  </m:e>
                                  <m:sup>
                                    <m:r>
                                      <a:rPr lang="it-IT" b="0" i="1" dirty="0" smtClean="0">
                                        <a:latin typeface="Cambria Math" panose="02040503050406030204" pitchFamily="18" charset="0"/>
                                      </a:rPr>
                                      <m:t>−5</m:t>
                                    </m:r>
                                  </m:sup>
                                </m:sSup>
                              </m:oMath>
                            </m:oMathPara>
                          </a14:m>
                          <a:endParaRPr lang="it-IT"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00160"/>
                      </a:ext>
                    </a:extLst>
                  </a:tr>
                  <a:tr h="370840">
                    <a:tc>
                      <a:txBody>
                        <a:bodyPr/>
                        <a:lstStyle/>
                        <a:p>
                          <a:pPr algn="just"/>
                          <a:r>
                            <a:rPr lang="it-IT" dirty="0">
                              <a:solidFill>
                                <a:schemeClr val="tx2">
                                  <a:lumMod val="65000"/>
                                  <a:lumOff val="35000"/>
                                </a:schemeClr>
                              </a:solidFill>
                            </a:rPr>
                            <a:t>Training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1500-300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it-IT"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14:m>
                            <m:oMathPara xmlns:m="http://schemas.openxmlformats.org/officeDocument/2006/math">
                              <m:oMathParaPr>
                                <m:jc m:val="right"/>
                              </m:oMathParaPr>
                              <m:oMath xmlns:m="http://schemas.openxmlformats.org/officeDocument/2006/math">
                                <m:r>
                                  <a:rPr lang="it-IT" i="1" dirty="0" smtClean="0">
                                    <a:latin typeface="Cambria Math" panose="02040503050406030204" pitchFamily="18" charset="0"/>
                                  </a:rPr>
                                  <m:t>1 </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𝑒</m:t>
                                    </m:r>
                                  </m:e>
                                  <m:sup>
                                    <m:r>
                                      <a:rPr lang="it-IT" b="0" i="1" dirty="0" smtClean="0">
                                        <a:latin typeface="Cambria Math" panose="02040503050406030204" pitchFamily="18" charset="0"/>
                                      </a:rPr>
                                      <m:t>−3</m:t>
                                    </m:r>
                                  </m:sup>
                                </m:sSup>
                              </m:oMath>
                            </m:oMathPara>
                          </a14:m>
                          <a:endParaRPr lang="it-IT"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167258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it-IT" dirty="0">
                              <a:solidFill>
                                <a:schemeClr val="tx2">
                                  <a:lumMod val="65000"/>
                                  <a:lumOff val="35000"/>
                                </a:schemeClr>
                              </a:solidFill>
                            </a:rPr>
                            <a:t>Training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1000-300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200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0.82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0.15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8232898"/>
                      </a:ext>
                    </a:extLst>
                  </a:tr>
                  <a:tr h="370840">
                    <a:tc>
                      <a:txBody>
                        <a:bodyPr/>
                        <a:lstStyle/>
                        <a:p>
                          <a:pPr algn="just"/>
                          <a:r>
                            <a:rPr lang="it-IT" dirty="0">
                              <a:solidFill>
                                <a:schemeClr val="tx2">
                                  <a:lumMod val="65000"/>
                                  <a:lumOff val="35000"/>
                                </a:schemeClr>
                              </a:solidFill>
                            </a:rPr>
                            <a:t>Training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1500-500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188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14:m>
                            <m:oMathPara xmlns:m="http://schemas.openxmlformats.org/officeDocument/2006/math">
                              <m:oMathParaPr>
                                <m:jc m:val="right"/>
                              </m:oMathParaPr>
                              <m:oMath xmlns:m="http://schemas.openxmlformats.org/officeDocument/2006/math">
                                <m:r>
                                  <a:rPr lang="it-IT" i="1" dirty="0" smtClean="0">
                                    <a:latin typeface="Cambria Math" panose="02040503050406030204" pitchFamily="18" charset="0"/>
                                  </a:rPr>
                                  <m:t>1 </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𝑒</m:t>
                                    </m:r>
                                  </m:e>
                                  <m:sup>
                                    <m:r>
                                      <a:rPr lang="it-IT" b="0" i="1" dirty="0" smtClean="0">
                                        <a:latin typeface="Cambria Math" panose="02040503050406030204" pitchFamily="18" charset="0"/>
                                      </a:rPr>
                                      <m:t>−5</m:t>
                                    </m:r>
                                  </m:sup>
                                </m:sSup>
                              </m:oMath>
                            </m:oMathPara>
                          </a14:m>
                          <a:endParaRPr lang="it-IT"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34686223"/>
                      </a:ext>
                    </a:extLst>
                  </a:tr>
                  <a:tr h="370840">
                    <a:tc>
                      <a:txBody>
                        <a:bodyPr/>
                        <a:lstStyle/>
                        <a:p>
                          <a:pPr algn="just"/>
                          <a:r>
                            <a:rPr lang="it-IT" dirty="0">
                              <a:solidFill>
                                <a:schemeClr val="tx2">
                                  <a:lumMod val="65000"/>
                                  <a:lumOff val="35000"/>
                                </a:schemeClr>
                              </a:solidFill>
                            </a:rPr>
                            <a:t>Training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1700-550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14:m>
                            <m:oMathPara xmlns:m="http://schemas.openxmlformats.org/officeDocument/2006/math">
                              <m:oMathParaPr>
                                <m:jc m:val="right"/>
                              </m:oMathParaPr>
                              <m:oMath xmlns:m="http://schemas.openxmlformats.org/officeDocument/2006/math">
                                <m:r>
                                  <a:rPr lang="it-IT" i="1" dirty="0" smtClean="0">
                                    <a:latin typeface="Cambria Math" panose="02040503050406030204" pitchFamily="18" charset="0"/>
                                  </a:rPr>
                                  <m:t>1 </m:t>
                                </m:r>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𝑒</m:t>
                                    </m:r>
                                  </m:e>
                                  <m:sup>
                                    <m:r>
                                      <a:rPr lang="it-IT" b="0" i="1" dirty="0" smtClean="0">
                                        <a:latin typeface="Cambria Math" panose="02040503050406030204" pitchFamily="18" charset="0"/>
                                      </a:rPr>
                                      <m:t>−5</m:t>
                                    </m:r>
                                  </m:sup>
                                </m:sSup>
                              </m:oMath>
                            </m:oMathPara>
                          </a14:m>
                          <a:endParaRPr lang="it-IT"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6115228"/>
                      </a:ext>
                    </a:extLst>
                  </a:tr>
                </a:tbl>
              </a:graphicData>
            </a:graphic>
          </p:graphicFrame>
        </mc:Choice>
        <mc:Fallback xmlns="">
          <p:graphicFrame>
            <p:nvGraphicFramePr>
              <p:cNvPr id="4" name="Tabella 4">
                <a:extLst>
                  <a:ext uri="{FF2B5EF4-FFF2-40B4-BE49-F238E27FC236}">
                    <a16:creationId xmlns:a16="http://schemas.microsoft.com/office/drawing/2014/main" id="{BD7A7384-923F-B9A2-C0A1-477F811B8DEB}"/>
                  </a:ext>
                </a:extLst>
              </p:cNvPr>
              <p:cNvGraphicFramePr>
                <a:graphicFrameLocks noGrp="1"/>
              </p:cNvGraphicFramePr>
              <p:nvPr>
                <p:extLst>
                  <p:ext uri="{D42A27DB-BD31-4B8C-83A1-F6EECF244321}">
                    <p14:modId xmlns:p14="http://schemas.microsoft.com/office/powerpoint/2010/main" val="1086087765"/>
                  </p:ext>
                </p:extLst>
              </p:nvPr>
            </p:nvGraphicFramePr>
            <p:xfrm>
              <a:off x="230417" y="2259447"/>
              <a:ext cx="11731165" cy="3565236"/>
            </p:xfrm>
            <a:graphic>
              <a:graphicData uri="http://schemas.openxmlformats.org/drawingml/2006/table">
                <a:tbl>
                  <a:tblPr firstRow="1">
                    <a:tableStyleId>{69012ECD-51FC-41F1-AA8D-1B2483CD663E}</a:tableStyleId>
                  </a:tblPr>
                  <a:tblGrid>
                    <a:gridCol w="1479623">
                      <a:extLst>
                        <a:ext uri="{9D8B030D-6E8A-4147-A177-3AD203B41FA5}">
                          <a16:colId xmlns:a16="http://schemas.microsoft.com/office/drawing/2014/main" val="1272747208"/>
                        </a:ext>
                      </a:extLst>
                    </a:gridCol>
                    <a:gridCol w="1464506">
                      <a:extLst>
                        <a:ext uri="{9D8B030D-6E8A-4147-A177-3AD203B41FA5}">
                          <a16:colId xmlns:a16="http://schemas.microsoft.com/office/drawing/2014/main" val="2404201700"/>
                        </a:ext>
                      </a:extLst>
                    </a:gridCol>
                    <a:gridCol w="1464506">
                      <a:extLst>
                        <a:ext uri="{9D8B030D-6E8A-4147-A177-3AD203B41FA5}">
                          <a16:colId xmlns:a16="http://schemas.microsoft.com/office/drawing/2014/main" val="1139110125"/>
                        </a:ext>
                      </a:extLst>
                    </a:gridCol>
                    <a:gridCol w="1464506">
                      <a:extLst>
                        <a:ext uri="{9D8B030D-6E8A-4147-A177-3AD203B41FA5}">
                          <a16:colId xmlns:a16="http://schemas.microsoft.com/office/drawing/2014/main" val="3317992302"/>
                        </a:ext>
                      </a:extLst>
                    </a:gridCol>
                    <a:gridCol w="1464506">
                      <a:extLst>
                        <a:ext uri="{9D8B030D-6E8A-4147-A177-3AD203B41FA5}">
                          <a16:colId xmlns:a16="http://schemas.microsoft.com/office/drawing/2014/main" val="856347779"/>
                        </a:ext>
                      </a:extLst>
                    </a:gridCol>
                    <a:gridCol w="1464506">
                      <a:extLst>
                        <a:ext uri="{9D8B030D-6E8A-4147-A177-3AD203B41FA5}">
                          <a16:colId xmlns:a16="http://schemas.microsoft.com/office/drawing/2014/main" val="4082070856"/>
                        </a:ext>
                      </a:extLst>
                    </a:gridCol>
                    <a:gridCol w="1464506">
                      <a:extLst>
                        <a:ext uri="{9D8B030D-6E8A-4147-A177-3AD203B41FA5}">
                          <a16:colId xmlns:a16="http://schemas.microsoft.com/office/drawing/2014/main" val="1833630059"/>
                        </a:ext>
                      </a:extLst>
                    </a:gridCol>
                    <a:gridCol w="1464506">
                      <a:extLst>
                        <a:ext uri="{9D8B030D-6E8A-4147-A177-3AD203B41FA5}">
                          <a16:colId xmlns:a16="http://schemas.microsoft.com/office/drawing/2014/main" val="3473280037"/>
                        </a:ext>
                      </a:extLst>
                    </a:gridCol>
                  </a:tblGrid>
                  <a:tr h="1340196">
                    <a:tc>
                      <a:txBody>
                        <a:bodyPr/>
                        <a:lstStyle/>
                        <a:p>
                          <a:pPr marL="0" algn="r" defTabSz="914400" rtl="0" eaLnBrk="1" latinLnBrk="0" hangingPunct="1"/>
                          <a:r>
                            <a:rPr lang="it-IT" sz="1550" b="0" kern="1200" dirty="0" err="1">
                              <a:solidFill>
                                <a:schemeClr val="accent1">
                                  <a:lumMod val="50000"/>
                                </a:schemeClr>
                              </a:solidFill>
                              <a:latin typeface="+mn-lt"/>
                              <a:ea typeface="+mn-ea"/>
                              <a:cs typeface="+mn-cs"/>
                            </a:rPr>
                            <a:t>Hyper</a:t>
                          </a:r>
                          <a:r>
                            <a:rPr lang="it-IT" sz="1550" b="0" kern="1200" dirty="0">
                              <a:solidFill>
                                <a:schemeClr val="accent1">
                                  <a:lumMod val="50000"/>
                                </a:schemeClr>
                              </a:solidFill>
                              <a:latin typeface="+mn-lt"/>
                              <a:ea typeface="+mn-ea"/>
                              <a:cs typeface="+mn-cs"/>
                            </a:rPr>
                            <a:t>-</a:t>
                          </a:r>
                        </a:p>
                        <a:p>
                          <a:pPr marL="0" algn="r" defTabSz="914400" rtl="0" eaLnBrk="1" latinLnBrk="0" hangingPunct="1"/>
                          <a:r>
                            <a:rPr lang="it-IT" sz="1550" b="0" kern="1200" dirty="0" err="1">
                              <a:solidFill>
                                <a:schemeClr val="accent1">
                                  <a:lumMod val="50000"/>
                                </a:schemeClr>
                              </a:solidFill>
                              <a:latin typeface="+mn-lt"/>
                              <a:ea typeface="+mn-ea"/>
                              <a:cs typeface="+mn-cs"/>
                            </a:rPr>
                            <a:t>Parameters</a:t>
                          </a:r>
                          <a:endParaRPr lang="it-IT" sz="1550" b="0" kern="1200" dirty="0">
                            <a:solidFill>
                              <a:schemeClr val="accent1">
                                <a:lumMod val="50000"/>
                              </a:schemeClr>
                            </a:solidFill>
                            <a:latin typeface="+mn-lt"/>
                            <a:ea typeface="+mn-ea"/>
                            <a:cs typeface="+mn-cs"/>
                          </a:endParaRPr>
                        </a:p>
                        <a:p>
                          <a:pPr marL="0" algn="r" defTabSz="914400" rtl="0" eaLnBrk="1" latinLnBrk="0" hangingPunct="1"/>
                          <a:endParaRPr lang="it-IT" sz="1550" b="0" kern="1200" dirty="0">
                            <a:solidFill>
                              <a:schemeClr val="accent1">
                                <a:lumMod val="50000"/>
                              </a:schemeClr>
                            </a:solidFill>
                            <a:latin typeface="+mn-lt"/>
                            <a:ea typeface="+mn-ea"/>
                            <a:cs typeface="+mn-cs"/>
                          </a:endParaRPr>
                        </a:p>
                        <a:p>
                          <a:pPr marL="0" algn="l" defTabSz="914400" rtl="0" eaLnBrk="1" latinLnBrk="0" hangingPunct="1"/>
                          <a:r>
                            <a:rPr lang="it-IT" sz="2000" b="0" kern="1200" dirty="0">
                              <a:solidFill>
                                <a:schemeClr val="accent1">
                                  <a:lumMod val="50000"/>
                                </a:schemeClr>
                              </a:solidFill>
                              <a:latin typeface="+mn-lt"/>
                              <a:ea typeface="+mn-ea"/>
                              <a:cs typeface="+mn-cs"/>
                            </a:rPr>
                            <a:t>Training</a:t>
                          </a:r>
                        </a:p>
                      </a:txBody>
                      <a:tcPr marL="45720" marR="4572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endParaRPr lang="it-IT"/>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5"/>
                          <a:stretch>
                            <a:fillRect l="-101667" t="-2273" r="-602083" b="-173182"/>
                          </a:stretch>
                        </a:blipFill>
                      </a:tcPr>
                    </a:tc>
                    <a:tc>
                      <a:txBody>
                        <a:bodyPr/>
                        <a:lstStyle/>
                        <a:p>
                          <a:pPr algn="ctr"/>
                          <a:r>
                            <a:rPr lang="it-IT" b="0" dirty="0" err="1">
                              <a:solidFill>
                                <a:schemeClr val="accent1">
                                  <a:lumMod val="50000"/>
                                </a:schemeClr>
                              </a:solidFill>
                            </a:rPr>
                            <a:t>Epochs</a:t>
                          </a:r>
                          <a:endParaRPr lang="it-IT" b="0" dirty="0">
                            <a:solidFill>
                              <a:schemeClr val="accent1">
                                <a:lumMod val="50000"/>
                              </a:schemeClr>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b="0" dirty="0">
                              <a:solidFill>
                                <a:schemeClr val="accent1">
                                  <a:lumMod val="50000"/>
                                </a:schemeClr>
                              </a:solidFill>
                            </a:rPr>
                            <a:t>Batch </a:t>
                          </a:r>
                          <a:r>
                            <a:rPr lang="it-IT" b="0" dirty="0" err="1">
                              <a:solidFill>
                                <a:schemeClr val="accent1">
                                  <a:lumMod val="50000"/>
                                </a:schemeClr>
                              </a:solidFill>
                            </a:rPr>
                            <a:t>Normalization</a:t>
                          </a:r>
                          <a:endParaRPr lang="it-IT" b="0" dirty="0">
                            <a:solidFill>
                              <a:schemeClr val="accent1">
                                <a:lumMod val="50000"/>
                              </a:schemeClr>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sz="1800" b="0" kern="1200" dirty="0">
                              <a:solidFill>
                                <a:schemeClr val="accent1">
                                  <a:lumMod val="50000"/>
                                </a:schemeClr>
                              </a:solidFill>
                              <a:latin typeface="+mn-lt"/>
                              <a:ea typeface="+mn-ea"/>
                              <a:cs typeface="+mn-cs"/>
                            </a:rPr>
                            <a:t>Dropout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algn="ctr"/>
                          <a:r>
                            <a:rPr lang="it-IT" sz="1800" b="0" kern="1200" dirty="0">
                              <a:solidFill>
                                <a:schemeClr val="accent1">
                                  <a:lumMod val="50000"/>
                                </a:schemeClr>
                              </a:solidFill>
                              <a:latin typeface="+mn-lt"/>
                              <a:ea typeface="+mn-ea"/>
                              <a:cs typeface="+mn-cs"/>
                            </a:rPr>
                            <a:t>Learning Rate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marL="0" algn="ctr" defTabSz="914400" rtl="0" eaLnBrk="1" latinLnBrk="0" hangingPunct="1"/>
                          <a:r>
                            <a:rPr lang="it-IT" sz="1800" b="0" kern="1200" dirty="0" err="1">
                              <a:solidFill>
                                <a:schemeClr val="accent1">
                                  <a:lumMod val="50000"/>
                                </a:schemeClr>
                              </a:solidFill>
                              <a:latin typeface="+mn-lt"/>
                              <a:ea typeface="+mn-ea"/>
                              <a:cs typeface="+mn-cs"/>
                            </a:rPr>
                            <a:t>Accuracy</a:t>
                          </a:r>
                          <a:endParaRPr lang="it-IT" sz="1800" b="0" kern="1200" dirty="0">
                            <a:solidFill>
                              <a:schemeClr val="accent1">
                                <a:lumMod val="50000"/>
                              </a:schemeClr>
                            </a:solidFill>
                            <a:latin typeface="+mn-lt"/>
                            <a:ea typeface="+mn-ea"/>
                            <a:cs typeface="+mn-cs"/>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tc>
                      <a:txBody>
                        <a:bodyPr/>
                        <a:lstStyle/>
                        <a:p>
                          <a:pPr marL="0" algn="ctr" defTabSz="914400" rtl="0" eaLnBrk="1" latinLnBrk="0" hangingPunct="1"/>
                          <a:r>
                            <a:rPr lang="it-IT" sz="1800" b="0" kern="1200" dirty="0">
                              <a:solidFill>
                                <a:schemeClr val="accent1">
                                  <a:lumMod val="50000"/>
                                </a:schemeClr>
                              </a:solidFill>
                              <a:latin typeface="+mn-lt"/>
                              <a:ea typeface="+mn-ea"/>
                              <a:cs typeface="+mn-cs"/>
                            </a:rPr>
                            <a:t>Loss</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5F0FC"/>
                        </a:solidFill>
                      </a:tcPr>
                    </a:tc>
                    <a:extLst>
                      <a:ext uri="{0D108BD9-81ED-4DB2-BD59-A6C34878D82A}">
                        <a16:rowId xmlns:a16="http://schemas.microsoft.com/office/drawing/2014/main" val="689861697"/>
                      </a:ext>
                    </a:extLst>
                  </a:tr>
                  <a:tr h="370840">
                    <a:tc>
                      <a:txBody>
                        <a:bodyPr/>
                        <a:lstStyle/>
                        <a:p>
                          <a:pPr algn="just"/>
                          <a:r>
                            <a:rPr lang="it-IT" dirty="0">
                              <a:solidFill>
                                <a:schemeClr val="tx2">
                                  <a:lumMod val="65000"/>
                                  <a:lumOff val="35000"/>
                                </a:schemeClr>
                              </a:solidFill>
                            </a:rPr>
                            <a:t>Training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750-150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329759"/>
                      </a:ext>
                    </a:extLst>
                  </a:tr>
                  <a:tr h="370840">
                    <a:tc>
                      <a:txBody>
                        <a:bodyPr/>
                        <a:lstStyle/>
                        <a:p>
                          <a:pPr algn="just"/>
                          <a:r>
                            <a:rPr lang="it-IT" dirty="0">
                              <a:solidFill>
                                <a:schemeClr val="tx2">
                                  <a:lumMod val="65000"/>
                                  <a:lumOff val="35000"/>
                                </a:schemeClr>
                              </a:solidFill>
                            </a:rPr>
                            <a:t>Training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1000-300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200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it-IT"/>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5"/>
                          <a:stretch>
                            <a:fillRect l="-502500" t="-468852" r="-201250" b="-424590"/>
                          </a:stretch>
                        </a:blipFill>
                      </a:tcPr>
                    </a:tc>
                    <a:tc>
                      <a:txBody>
                        <a:bodyPr/>
                        <a:lstStyle/>
                        <a:p>
                          <a:pPr algn="r"/>
                          <a:r>
                            <a:rPr lang="it-IT" dirty="0"/>
                            <a:t>0.96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00160"/>
                      </a:ext>
                    </a:extLst>
                  </a:tr>
                  <a:tr h="370840">
                    <a:tc>
                      <a:txBody>
                        <a:bodyPr/>
                        <a:lstStyle/>
                        <a:p>
                          <a:pPr algn="just"/>
                          <a:r>
                            <a:rPr lang="it-IT" dirty="0">
                              <a:solidFill>
                                <a:schemeClr val="tx2">
                                  <a:lumMod val="65000"/>
                                  <a:lumOff val="35000"/>
                                </a:schemeClr>
                              </a:solidFill>
                            </a:rPr>
                            <a:t>Training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1500-300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it-IT" dirty="0"/>
                            <a:t>-</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it-IT"/>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5"/>
                          <a:stretch>
                            <a:fillRect l="-502500" t="-568852" r="-201250" b="-324590"/>
                          </a:stretch>
                        </a:blip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167258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it-IT" dirty="0">
                              <a:solidFill>
                                <a:schemeClr val="tx2">
                                  <a:lumMod val="65000"/>
                                  <a:lumOff val="35000"/>
                                </a:schemeClr>
                              </a:solidFill>
                            </a:rPr>
                            <a:t>Training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1000-300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200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0.001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0.82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0.15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8232898"/>
                      </a:ext>
                    </a:extLst>
                  </a:tr>
                  <a:tr h="370840">
                    <a:tc>
                      <a:txBody>
                        <a:bodyPr/>
                        <a:lstStyle/>
                        <a:p>
                          <a:pPr algn="just"/>
                          <a:r>
                            <a:rPr lang="it-IT" dirty="0">
                              <a:solidFill>
                                <a:schemeClr val="tx2">
                                  <a:lumMod val="65000"/>
                                  <a:lumOff val="35000"/>
                                </a:schemeClr>
                              </a:solidFill>
                            </a:rPr>
                            <a:t>Training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1500-500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188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it-IT"/>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5"/>
                          <a:stretch>
                            <a:fillRect l="-502500" t="-768852" r="-201250" b="-124590"/>
                          </a:stretch>
                        </a:blip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34686223"/>
                      </a:ext>
                    </a:extLst>
                  </a:tr>
                  <a:tr h="370840">
                    <a:tc>
                      <a:txBody>
                        <a:bodyPr/>
                        <a:lstStyle/>
                        <a:p>
                          <a:pPr algn="just"/>
                          <a:r>
                            <a:rPr lang="it-IT" dirty="0">
                              <a:solidFill>
                                <a:schemeClr val="tx2">
                                  <a:lumMod val="65000"/>
                                  <a:lumOff val="35000"/>
                                </a:schemeClr>
                              </a:solidFill>
                            </a:rPr>
                            <a:t>Training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1700-550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140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0.99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it-IT"/>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5"/>
                          <a:stretch>
                            <a:fillRect l="-502500" t="-868852" r="-201250" b="-24590"/>
                          </a:stretch>
                        </a:blipFill>
                      </a:tcPr>
                    </a:tc>
                    <a:tc>
                      <a:txBody>
                        <a:bodyPr/>
                        <a:lstStyle/>
                        <a:p>
                          <a:pPr algn="r"/>
                          <a:r>
                            <a:rPr lang="it-IT" dirty="0"/>
                            <a:t>0.98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a:r>
                            <a:rPr lang="it-IT" dirty="0"/>
                            <a:t>0.06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6115228"/>
                      </a:ext>
                    </a:extLst>
                  </a:tr>
                </a:tbl>
              </a:graphicData>
            </a:graphic>
          </p:graphicFrame>
        </mc:Fallback>
      </mc:AlternateContent>
      <p:cxnSp>
        <p:nvCxnSpPr>
          <p:cNvPr id="15" name="Connettore diritto 14">
            <a:extLst>
              <a:ext uri="{FF2B5EF4-FFF2-40B4-BE49-F238E27FC236}">
                <a16:creationId xmlns:a16="http://schemas.microsoft.com/office/drawing/2014/main" id="{4B16FBC5-4518-9D15-B294-373B1006849E}"/>
              </a:ext>
            </a:extLst>
          </p:cNvPr>
          <p:cNvCxnSpPr>
            <a:cxnSpLocks/>
          </p:cNvCxnSpPr>
          <p:nvPr/>
        </p:nvCxnSpPr>
        <p:spPr>
          <a:xfrm>
            <a:off x="230417" y="2259447"/>
            <a:ext cx="1463301" cy="1330036"/>
          </a:xfrm>
          <a:prstGeom prst="line">
            <a:avLst/>
          </a:prstGeom>
        </p:spPr>
        <p:style>
          <a:lnRef idx="2">
            <a:schemeClr val="accent2"/>
          </a:lnRef>
          <a:fillRef idx="0">
            <a:schemeClr val="accent2"/>
          </a:fillRef>
          <a:effectRef idx="1">
            <a:schemeClr val="accent2"/>
          </a:effectRef>
          <a:fontRef idx="minor">
            <a:schemeClr val="tx1"/>
          </a:fontRef>
        </p:style>
      </p:cxnSp>
      <p:sp>
        <p:nvSpPr>
          <p:cNvPr id="20" name="Titolo 1">
            <a:extLst>
              <a:ext uri="{FF2B5EF4-FFF2-40B4-BE49-F238E27FC236}">
                <a16:creationId xmlns:a16="http://schemas.microsoft.com/office/drawing/2014/main" id="{1658208D-81FD-F14A-7874-0041BE6B9AB2}"/>
              </a:ext>
            </a:extLst>
          </p:cNvPr>
          <p:cNvSpPr txBox="1">
            <a:spLocks/>
          </p:cNvSpPr>
          <p:nvPr/>
        </p:nvSpPr>
        <p:spPr>
          <a:xfrm>
            <a:off x="3560063" y="577253"/>
            <a:ext cx="50718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it-IT" noProof="1"/>
              <a:t>TRAINING summary</a:t>
            </a:r>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5844D8FE-EA27-68C3-AF2A-F100741AE06A}"/>
                  </a:ext>
                </a:extLst>
              </p:cNvPr>
              <p:cNvSpPr txBox="1"/>
              <p:nvPr/>
            </p:nvSpPr>
            <p:spPr>
              <a:xfrm>
                <a:off x="3560062" y="5824683"/>
                <a:ext cx="840152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it-IT" dirty="0"/>
                  <a:t>NB. </a:t>
                </a:r>
                <a:r>
                  <a:rPr lang="it-IT" dirty="0" err="1"/>
                  <a:t>These</a:t>
                </a:r>
                <a:r>
                  <a:rPr lang="it-IT" dirty="0"/>
                  <a:t> are just the </a:t>
                </a:r>
                <a:r>
                  <a:rPr lang="it-IT" dirty="0" err="1"/>
                  <a:t>significant</a:t>
                </a:r>
                <a:r>
                  <a:rPr lang="it-IT" dirty="0"/>
                  <a:t> training. The overall duration of the training </a:t>
                </a:r>
                <a:r>
                  <a:rPr lang="it-IT" dirty="0" err="1"/>
                  <a:t>is</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90 hours</a:t>
                </a:r>
              </a:p>
            </p:txBody>
          </p:sp>
        </mc:Choice>
        <mc:Fallback xmlns="">
          <p:sp>
            <p:nvSpPr>
              <p:cNvPr id="21" name="CasellaDiTesto 20">
                <a:extLst>
                  <a:ext uri="{FF2B5EF4-FFF2-40B4-BE49-F238E27FC236}">
                    <a16:creationId xmlns:a16="http://schemas.microsoft.com/office/drawing/2014/main" id="{5844D8FE-EA27-68C3-AF2A-F100741AE06A}"/>
                  </a:ext>
                </a:extLst>
              </p:cNvPr>
              <p:cNvSpPr txBox="1">
                <a:spLocks noRot="1" noChangeAspect="1" noMove="1" noResize="1" noEditPoints="1" noAdjustHandles="1" noChangeArrowheads="1" noChangeShapeType="1" noTextEdit="1"/>
              </p:cNvSpPr>
              <p:nvPr/>
            </p:nvSpPr>
            <p:spPr>
              <a:xfrm>
                <a:off x="3560062" y="5824683"/>
                <a:ext cx="8401520" cy="369332"/>
              </a:xfrm>
              <a:prstGeom prst="rect">
                <a:avLst/>
              </a:prstGeom>
              <a:blipFill>
                <a:blip r:embed="rId6"/>
                <a:stretch>
                  <a:fillRect l="-507" t="-6250" b="-20313"/>
                </a:stretch>
              </a:blipFill>
            </p:spPr>
            <p:txBody>
              <a:bodyPr/>
              <a:lstStyle/>
              <a:p>
                <a:r>
                  <a:rPr lang="it-IT">
                    <a:noFill/>
                  </a:rPr>
                  <a:t> </a:t>
                </a:r>
              </a:p>
            </p:txBody>
          </p:sp>
        </mc:Fallback>
      </mc:AlternateContent>
      <p:pic>
        <p:nvPicPr>
          <p:cNvPr id="3" name="Picture 4" descr="ASL Number Codes by Creative ASL Teaching | Teachers Pay Teachers">
            <a:extLst>
              <a:ext uri="{FF2B5EF4-FFF2-40B4-BE49-F238E27FC236}">
                <a16:creationId xmlns:a16="http://schemas.microsoft.com/office/drawing/2014/main" id="{FEE5C412-B3DD-1C0D-F7BD-D9F6BF6085E7}"/>
              </a:ext>
            </a:extLst>
          </p:cNvPr>
          <p:cNvPicPr>
            <a:picLocks noChangeAspect="1" noChangeArrowheads="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saturation sat="300000"/>
                    </a14:imgEffect>
                  </a14:imgLayer>
                </a14:imgProps>
              </a:ext>
              <a:ext uri="{28A0092B-C50C-407E-A947-70E740481C1C}">
                <a14:useLocalDpi xmlns:a14="http://schemas.microsoft.com/office/drawing/2010/main" val="0"/>
              </a:ext>
            </a:extLst>
          </a:blip>
          <a:srcRect l="82935" t="1272" r="937" b="74045"/>
          <a:stretch/>
        </p:blipFill>
        <p:spPr bwMode="auto">
          <a:xfrm>
            <a:off x="120735" y="5952400"/>
            <a:ext cx="381000" cy="82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17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contenuto 8">
            <a:extLst>
              <a:ext uri="{FF2B5EF4-FFF2-40B4-BE49-F238E27FC236}">
                <a16:creationId xmlns:a16="http://schemas.microsoft.com/office/drawing/2014/main" id="{358CDA73-03BA-2611-1D42-8E612B8700F3}"/>
              </a:ext>
            </a:extLst>
          </p:cNvPr>
          <p:cNvPicPr>
            <a:picLocks noChangeAspect="1"/>
          </p:cNvPicPr>
          <p:nvPr/>
        </p:nvPicPr>
        <p:blipFill rotWithShape="1">
          <a:blip r:embed="rId3"/>
          <a:srcRect l="1100" t="1999" r="1286" b="1596"/>
          <a:stretch/>
        </p:blipFill>
        <p:spPr>
          <a:xfrm>
            <a:off x="1011750" y="2442259"/>
            <a:ext cx="5043600" cy="3524250"/>
          </a:xfrm>
          <a:prstGeom prst="rect">
            <a:avLst/>
          </a:prstGeom>
          <a:ln w="19050">
            <a:noFill/>
          </a:ln>
          <a:effectLst/>
        </p:spPr>
      </p:pic>
      <p:graphicFrame>
        <p:nvGraphicFramePr>
          <p:cNvPr id="10" name="Segnaposto contenuto 9">
            <a:extLst>
              <a:ext uri="{FF2B5EF4-FFF2-40B4-BE49-F238E27FC236}">
                <a16:creationId xmlns:a16="http://schemas.microsoft.com/office/drawing/2014/main" id="{E06B59B3-6DFA-B1F2-39D1-108AB2ED4AA7}"/>
              </a:ext>
            </a:extLst>
          </p:cNvPr>
          <p:cNvGraphicFramePr>
            <a:graphicFrameLocks noGrp="1"/>
          </p:cNvGraphicFramePr>
          <p:nvPr>
            <p:ph idx="1"/>
            <p:extLst>
              <p:ext uri="{D42A27DB-BD31-4B8C-83A1-F6EECF244321}">
                <p14:modId xmlns:p14="http://schemas.microsoft.com/office/powerpoint/2010/main" val="4074720182"/>
              </p:ext>
            </p:extLst>
          </p:nvPr>
        </p:nvGraphicFramePr>
        <p:xfrm>
          <a:off x="1000175" y="1676882"/>
          <a:ext cx="10150998" cy="4311918"/>
        </p:xfrm>
        <a:graphic>
          <a:graphicData uri="http://schemas.openxmlformats.org/drawingml/2006/table">
            <a:tbl>
              <a:tblPr/>
              <a:tblGrid>
                <a:gridCol w="5075499">
                  <a:extLst>
                    <a:ext uri="{9D8B030D-6E8A-4147-A177-3AD203B41FA5}">
                      <a16:colId xmlns:a16="http://schemas.microsoft.com/office/drawing/2014/main" val="2454828682"/>
                    </a:ext>
                  </a:extLst>
                </a:gridCol>
                <a:gridCol w="5075499">
                  <a:extLst>
                    <a:ext uri="{9D8B030D-6E8A-4147-A177-3AD203B41FA5}">
                      <a16:colId xmlns:a16="http://schemas.microsoft.com/office/drawing/2014/main" val="3214552062"/>
                    </a:ext>
                  </a:extLst>
                </a:gridCol>
              </a:tblGrid>
              <a:tr h="636608">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FIRST TRAINING: ACCURACY FUNCTION</a:t>
                      </a:r>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FIRST TRAINING: LOSS </a:t>
                      </a:r>
                    </a:p>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FUNCTION</a:t>
                      </a:r>
                    </a:p>
                  </a:txBody>
                  <a:tcPr>
                    <a:lnL w="28575" cmpd="sng">
                      <a:solidFill>
                        <a:schemeClr val="accent1">
                          <a:lumMod val="75000"/>
                        </a:schemeClr>
                      </a:solidFill>
                      <a:prstDash val="solid"/>
                    </a:lnL>
                    <a:lnR w="28575" cmpd="sng">
                      <a:solidFill>
                        <a:schemeClr val="accent1">
                          <a:lumMod val="75000"/>
                        </a:schemeClr>
                      </a:solidFill>
                      <a:prstDash val="soli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86487842"/>
                  </a:ext>
                </a:extLst>
              </a:tr>
              <a:tr h="3562110">
                <a:tc>
                  <a:txBody>
                    <a:bodyPr/>
                    <a:lstStyle/>
                    <a:p>
                      <a:endParaRPr lang="it-IT" dirty="0"/>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mpd="sng">
                      <a:solidFill>
                        <a:schemeClr val="accent1">
                          <a:lumMod val="75000"/>
                        </a:schemeClr>
                      </a:solidFill>
                      <a:prstDash val="solid"/>
                    </a:lnB>
                  </a:tcPr>
                </a:tc>
                <a:tc>
                  <a:txBody>
                    <a:bodyPr/>
                    <a:lstStyle/>
                    <a:p>
                      <a:endParaRPr lang="it-IT" dirty="0"/>
                    </a:p>
                  </a:txBody>
                  <a:tcPr>
                    <a:lnL w="28575" cap="flat" cmpd="sng" algn="ctr">
                      <a:solidFill>
                        <a:schemeClr val="accent1">
                          <a:lumMod val="75000"/>
                        </a:schemeClr>
                      </a:solidFill>
                      <a:prstDash val="solid"/>
                      <a:round/>
                      <a:headEnd type="none" w="med" len="med"/>
                      <a:tailEnd type="none" w="med" len="med"/>
                    </a:lnL>
                    <a:lnR w="28575" cmpd="sng">
                      <a:solidFill>
                        <a:schemeClr val="accent1">
                          <a:lumMod val="75000"/>
                        </a:schemeClr>
                      </a:solidFill>
                      <a:prstDash val="solid"/>
                    </a:lnR>
                    <a:lnT w="28575" cmpd="sng">
                      <a:solidFill>
                        <a:schemeClr val="accent1">
                          <a:lumMod val="75000"/>
                        </a:schemeClr>
                      </a:solidFill>
                      <a:prstDash val="solid"/>
                    </a:lnT>
                    <a:lnB w="28575" cmpd="sng">
                      <a:solidFill>
                        <a:schemeClr val="accent1">
                          <a:lumMod val="75000"/>
                        </a:schemeClr>
                      </a:solidFill>
                      <a:prstDash val="solid"/>
                    </a:lnB>
                  </a:tcPr>
                </a:tc>
                <a:extLst>
                  <a:ext uri="{0D108BD9-81ED-4DB2-BD59-A6C34878D82A}">
                    <a16:rowId xmlns:a16="http://schemas.microsoft.com/office/drawing/2014/main" val="3174905004"/>
                  </a:ext>
                </a:extLst>
              </a:tr>
            </a:tbl>
          </a:graphicData>
        </a:graphic>
      </p:graphicFrame>
      <p:sp>
        <p:nvSpPr>
          <p:cNvPr id="14" name="Titolo 1">
            <a:extLst>
              <a:ext uri="{FF2B5EF4-FFF2-40B4-BE49-F238E27FC236}">
                <a16:creationId xmlns:a16="http://schemas.microsoft.com/office/drawing/2014/main" id="{7BF79018-C373-6FC8-38C4-81678391A963}"/>
              </a:ext>
            </a:extLst>
          </p:cNvPr>
          <p:cNvSpPr>
            <a:spLocks noGrp="1"/>
          </p:cNvSpPr>
          <p:nvPr>
            <p:ph type="title"/>
          </p:nvPr>
        </p:nvSpPr>
        <p:spPr>
          <a:xfrm>
            <a:off x="1000174" y="740722"/>
            <a:ext cx="10150999" cy="822960"/>
          </a:xfrm>
          <a:ln w="38100">
            <a:solidFill>
              <a:schemeClr val="accent1">
                <a:lumMod val="75000"/>
              </a:schemeClr>
            </a:solidFill>
          </a:ln>
        </p:spPr>
        <p:txBody>
          <a:bodyPr/>
          <a:lstStyle/>
          <a:p>
            <a:pPr algn="ctr"/>
            <a:r>
              <a:rPr lang="it-IT" dirty="0"/>
              <a:t>FIRST TRAINING FUNCTIONS</a:t>
            </a:r>
          </a:p>
        </p:txBody>
      </p:sp>
      <p:pic>
        <p:nvPicPr>
          <p:cNvPr id="17" name="Immagine 16">
            <a:extLst>
              <a:ext uri="{FF2B5EF4-FFF2-40B4-BE49-F238E27FC236}">
                <a16:creationId xmlns:a16="http://schemas.microsoft.com/office/drawing/2014/main" id="{FC294375-CC0D-4C9D-27B7-3434FD895740}"/>
              </a:ext>
            </a:extLst>
          </p:cNvPr>
          <p:cNvPicPr>
            <a:picLocks noChangeAspect="1"/>
          </p:cNvPicPr>
          <p:nvPr/>
        </p:nvPicPr>
        <p:blipFill>
          <a:blip r:embed="rId4"/>
          <a:stretch>
            <a:fillRect/>
          </a:stretch>
        </p:blipFill>
        <p:spPr>
          <a:xfrm>
            <a:off x="6096000" y="2458845"/>
            <a:ext cx="5043600" cy="3524251"/>
          </a:xfrm>
          <a:prstGeom prst="rect">
            <a:avLst/>
          </a:prstGeom>
          <a:ln>
            <a:noFill/>
          </a:ln>
        </p:spPr>
      </p:pic>
      <p:pic>
        <p:nvPicPr>
          <p:cNvPr id="3" name="Picture 4" descr="ASL Number Codes by Creative ASL Teaching | Teachers Pay Teachers">
            <a:extLst>
              <a:ext uri="{FF2B5EF4-FFF2-40B4-BE49-F238E27FC236}">
                <a16:creationId xmlns:a16="http://schemas.microsoft.com/office/drawing/2014/main" id="{EDFBA95B-8A6B-4B67-7E9D-7C9726566C2C}"/>
              </a:ext>
            </a:extLst>
          </p:cNvPr>
          <p:cNvPicPr>
            <a:picLocks noChangeAspect="1" noChangeArrowheads="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saturation sat="300000"/>
                    </a14:imgEffect>
                  </a14:imgLayer>
                </a14:imgProps>
              </a:ext>
              <a:ext uri="{28A0092B-C50C-407E-A947-70E740481C1C}">
                <a14:useLocalDpi xmlns:a14="http://schemas.microsoft.com/office/drawing/2010/main" val="0"/>
              </a:ext>
            </a:extLst>
          </a:blip>
          <a:srcRect l="1630" t="25554" r="81617" b="54889"/>
          <a:stretch/>
        </p:blipFill>
        <p:spPr bwMode="auto">
          <a:xfrm>
            <a:off x="230417" y="6007261"/>
            <a:ext cx="395748" cy="65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54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49A7F89-D21E-E60F-444A-0991BF32AA85}"/>
              </a:ext>
            </a:extLst>
          </p:cNvPr>
          <p:cNvPicPr>
            <a:picLocks noChangeAspect="1"/>
          </p:cNvPicPr>
          <p:nvPr/>
        </p:nvPicPr>
        <p:blipFill>
          <a:blip r:embed="rId3"/>
          <a:stretch>
            <a:fillRect/>
          </a:stretch>
        </p:blipFill>
        <p:spPr>
          <a:xfrm>
            <a:off x="1000174" y="2450122"/>
            <a:ext cx="5052347" cy="3524250"/>
          </a:xfrm>
          <a:prstGeom prst="rect">
            <a:avLst/>
          </a:prstGeom>
          <a:ln>
            <a:noFill/>
          </a:ln>
        </p:spPr>
      </p:pic>
      <p:graphicFrame>
        <p:nvGraphicFramePr>
          <p:cNvPr id="10" name="Segnaposto contenuto 9">
            <a:extLst>
              <a:ext uri="{FF2B5EF4-FFF2-40B4-BE49-F238E27FC236}">
                <a16:creationId xmlns:a16="http://schemas.microsoft.com/office/drawing/2014/main" id="{E06B59B3-6DFA-B1F2-39D1-108AB2ED4AA7}"/>
              </a:ext>
            </a:extLst>
          </p:cNvPr>
          <p:cNvGraphicFramePr>
            <a:graphicFrameLocks noGrp="1"/>
          </p:cNvGraphicFramePr>
          <p:nvPr>
            <p:ph idx="1"/>
            <p:extLst>
              <p:ext uri="{D42A27DB-BD31-4B8C-83A1-F6EECF244321}">
                <p14:modId xmlns:p14="http://schemas.microsoft.com/office/powerpoint/2010/main" val="4189649103"/>
              </p:ext>
            </p:extLst>
          </p:nvPr>
        </p:nvGraphicFramePr>
        <p:xfrm>
          <a:off x="1000174" y="1676882"/>
          <a:ext cx="10151000" cy="4311918"/>
        </p:xfrm>
        <a:graphic>
          <a:graphicData uri="http://schemas.openxmlformats.org/drawingml/2006/table">
            <a:tbl>
              <a:tblPr/>
              <a:tblGrid>
                <a:gridCol w="5075500">
                  <a:extLst>
                    <a:ext uri="{9D8B030D-6E8A-4147-A177-3AD203B41FA5}">
                      <a16:colId xmlns:a16="http://schemas.microsoft.com/office/drawing/2014/main" val="2454828682"/>
                    </a:ext>
                  </a:extLst>
                </a:gridCol>
                <a:gridCol w="5075500">
                  <a:extLst>
                    <a:ext uri="{9D8B030D-6E8A-4147-A177-3AD203B41FA5}">
                      <a16:colId xmlns:a16="http://schemas.microsoft.com/office/drawing/2014/main" val="3214552062"/>
                    </a:ext>
                  </a:extLst>
                </a:gridCol>
              </a:tblGrid>
              <a:tr h="636608">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LAST TWO TRAINING: ACCURACY </a:t>
                      </a:r>
                    </a:p>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FUNCTION</a:t>
                      </a:r>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LAST TWO TRAINING: LOSS </a:t>
                      </a:r>
                    </a:p>
                    <a:p>
                      <a:pPr marL="0" marR="0" lvl="0" indent="0" algn="ctr" defTabSz="914400" rtl="0" eaLnBrk="1" fontAlgn="auto" latinLnBrk="0" hangingPunct="1">
                        <a:lnSpc>
                          <a:spcPct val="90000"/>
                        </a:lnSpc>
                        <a:spcBef>
                          <a:spcPts val="0"/>
                        </a:spcBef>
                        <a:spcAft>
                          <a:spcPts val="0"/>
                        </a:spcAft>
                        <a:buClr>
                          <a:srgbClr val="DDDDDD"/>
                        </a:buClr>
                        <a:buSzPct val="100000"/>
                        <a:buFont typeface="Tw Cen MT" panose="020B0602020104020603" pitchFamily="34" charset="0"/>
                        <a:buNone/>
                        <a:tabLst/>
                        <a:defRPr/>
                      </a:pPr>
                      <a:r>
                        <a:rPr kumimoji="0" lang="it-IT" sz="2400" b="0" i="0" u="none" strike="noStrike" kern="1200" cap="none" spc="0" normalizeH="0" baseline="0" noProof="0" dirty="0">
                          <a:ln>
                            <a:noFill/>
                          </a:ln>
                          <a:solidFill>
                            <a:schemeClr val="accent1">
                              <a:lumMod val="50000"/>
                            </a:schemeClr>
                          </a:solidFill>
                          <a:effectLst/>
                          <a:uLnTx/>
                          <a:uFillTx/>
                          <a:latin typeface="+mn-lt"/>
                          <a:ea typeface="+mn-ea"/>
                          <a:cs typeface="+mn-cs"/>
                        </a:rPr>
                        <a:t>FUNCTION</a:t>
                      </a:r>
                    </a:p>
                  </a:txBody>
                  <a:tcPr>
                    <a:lnL w="28575" cmpd="sng">
                      <a:solidFill>
                        <a:schemeClr val="accent1">
                          <a:lumMod val="75000"/>
                        </a:schemeClr>
                      </a:solidFill>
                      <a:prstDash val="solid"/>
                    </a:lnL>
                    <a:lnR w="28575" cmpd="sng">
                      <a:solidFill>
                        <a:schemeClr val="accent1">
                          <a:lumMod val="75000"/>
                        </a:schemeClr>
                      </a:solidFill>
                      <a:prstDash val="solid"/>
                    </a:lnR>
                    <a:lnT w="28575" cmpd="sng">
                      <a:solidFill>
                        <a:schemeClr val="accent1">
                          <a:lumMod val="75000"/>
                        </a:schemeClr>
                      </a:solidFill>
                      <a:prstDash val="soli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val="1586487842"/>
                  </a:ext>
                </a:extLst>
              </a:tr>
              <a:tr h="3562110">
                <a:tc>
                  <a:txBody>
                    <a:bodyPr/>
                    <a:lstStyle/>
                    <a:p>
                      <a:endParaRPr lang="it-IT" dirty="0"/>
                    </a:p>
                  </a:txBody>
                  <a:tcPr>
                    <a:lnL w="28575" cmpd="sng">
                      <a:solidFill>
                        <a:schemeClr val="accent1">
                          <a:lumMod val="75000"/>
                        </a:schemeClr>
                      </a:solidFill>
                      <a:prstDash val="solid"/>
                    </a:lnL>
                    <a:lnR w="28575" cap="flat" cmpd="sng" algn="ctr">
                      <a:solidFill>
                        <a:schemeClr val="accent1">
                          <a:lumMod val="75000"/>
                        </a:schemeClr>
                      </a:solidFill>
                      <a:prstDash val="solid"/>
                      <a:round/>
                      <a:headEnd type="none" w="med" len="med"/>
                      <a:tailEnd type="none" w="med" len="med"/>
                    </a:lnR>
                    <a:lnT w="28575" cmpd="sng">
                      <a:solidFill>
                        <a:schemeClr val="accent1">
                          <a:lumMod val="75000"/>
                        </a:schemeClr>
                      </a:solidFill>
                      <a:prstDash val="solid"/>
                    </a:lnT>
                    <a:lnB w="28575" cmpd="sng">
                      <a:solidFill>
                        <a:schemeClr val="accent1">
                          <a:lumMod val="75000"/>
                        </a:schemeClr>
                      </a:solidFill>
                      <a:prstDash val="solid"/>
                    </a:lnB>
                  </a:tcPr>
                </a:tc>
                <a:tc>
                  <a:txBody>
                    <a:bodyPr/>
                    <a:lstStyle/>
                    <a:p>
                      <a:endParaRPr lang="it-IT" dirty="0"/>
                    </a:p>
                  </a:txBody>
                  <a:tcPr>
                    <a:lnL w="28575" cap="flat" cmpd="sng" algn="ctr">
                      <a:solidFill>
                        <a:schemeClr val="accent1">
                          <a:lumMod val="75000"/>
                        </a:schemeClr>
                      </a:solidFill>
                      <a:prstDash val="solid"/>
                      <a:round/>
                      <a:headEnd type="none" w="med" len="med"/>
                      <a:tailEnd type="none" w="med" len="med"/>
                    </a:lnL>
                    <a:lnR w="28575" cmpd="sng">
                      <a:solidFill>
                        <a:schemeClr val="accent1">
                          <a:lumMod val="75000"/>
                        </a:schemeClr>
                      </a:solidFill>
                      <a:prstDash val="solid"/>
                    </a:lnR>
                    <a:lnT w="28575" cmpd="sng">
                      <a:solidFill>
                        <a:schemeClr val="accent1">
                          <a:lumMod val="75000"/>
                        </a:schemeClr>
                      </a:solidFill>
                      <a:prstDash val="solid"/>
                    </a:lnT>
                    <a:lnB w="28575" cmpd="sng">
                      <a:solidFill>
                        <a:schemeClr val="accent1">
                          <a:lumMod val="75000"/>
                        </a:schemeClr>
                      </a:solidFill>
                      <a:prstDash val="solid"/>
                    </a:lnB>
                  </a:tcPr>
                </a:tc>
                <a:extLst>
                  <a:ext uri="{0D108BD9-81ED-4DB2-BD59-A6C34878D82A}">
                    <a16:rowId xmlns:a16="http://schemas.microsoft.com/office/drawing/2014/main" val="3174905004"/>
                  </a:ext>
                </a:extLst>
              </a:tr>
            </a:tbl>
          </a:graphicData>
        </a:graphic>
      </p:graphicFrame>
      <p:sp>
        <p:nvSpPr>
          <p:cNvPr id="14" name="Titolo 1">
            <a:extLst>
              <a:ext uri="{FF2B5EF4-FFF2-40B4-BE49-F238E27FC236}">
                <a16:creationId xmlns:a16="http://schemas.microsoft.com/office/drawing/2014/main" id="{7BF79018-C373-6FC8-38C4-81678391A963}"/>
              </a:ext>
            </a:extLst>
          </p:cNvPr>
          <p:cNvSpPr>
            <a:spLocks noGrp="1"/>
          </p:cNvSpPr>
          <p:nvPr>
            <p:ph type="title"/>
          </p:nvPr>
        </p:nvSpPr>
        <p:spPr>
          <a:xfrm>
            <a:off x="1000174" y="740722"/>
            <a:ext cx="10150999" cy="822960"/>
          </a:xfrm>
          <a:ln w="38100">
            <a:solidFill>
              <a:schemeClr val="accent1">
                <a:lumMod val="75000"/>
              </a:schemeClr>
            </a:solidFill>
          </a:ln>
        </p:spPr>
        <p:txBody>
          <a:bodyPr/>
          <a:lstStyle/>
          <a:p>
            <a:pPr algn="ctr"/>
            <a:r>
              <a:rPr lang="it-IT" dirty="0"/>
              <a:t>LAST </a:t>
            </a:r>
            <a:r>
              <a:rPr lang="it-IT" dirty="0" err="1"/>
              <a:t>two</a:t>
            </a:r>
            <a:r>
              <a:rPr lang="it-IT" dirty="0"/>
              <a:t> TRAINING FUNCTIONS</a:t>
            </a:r>
          </a:p>
        </p:txBody>
      </p:sp>
      <p:pic>
        <p:nvPicPr>
          <p:cNvPr id="2" name="Picture 4" descr="ASL Number Codes by Creative ASL Teaching | Teachers Pay Teachers">
            <a:extLst>
              <a:ext uri="{FF2B5EF4-FFF2-40B4-BE49-F238E27FC236}">
                <a16:creationId xmlns:a16="http://schemas.microsoft.com/office/drawing/2014/main" id="{14D9E3F6-7683-1185-B19A-D3AF962379ED}"/>
              </a:ext>
            </a:extLst>
          </p:cNvPr>
          <p:cNvPicPr>
            <a:picLocks noChangeAspect="1" noChangeArrowheads="1"/>
          </p:cNvPicPr>
          <p:nvPr/>
        </p:nvPicPr>
        <p:blipFill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300000"/>
                    </a14:imgEffect>
                  </a14:imgLayer>
                </a14:imgProps>
              </a:ext>
              <a:ext uri="{28A0092B-C50C-407E-A947-70E740481C1C}">
                <a14:useLocalDpi xmlns:a14="http://schemas.microsoft.com/office/drawing/2010/main" val="0"/>
              </a:ext>
            </a:extLst>
          </a:blip>
          <a:srcRect l="18391" t="28587" r="66016" b="55793"/>
          <a:stretch/>
        </p:blipFill>
        <p:spPr bwMode="auto">
          <a:xfrm>
            <a:off x="228601" y="6134100"/>
            <a:ext cx="3683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122D16E8-59A2-5E5A-F98F-7ED7A0872226}"/>
              </a:ext>
            </a:extLst>
          </p:cNvPr>
          <p:cNvPicPr>
            <a:picLocks noChangeAspect="1"/>
          </p:cNvPicPr>
          <p:nvPr/>
        </p:nvPicPr>
        <p:blipFill>
          <a:blip r:embed="rId6"/>
          <a:stretch>
            <a:fillRect/>
          </a:stretch>
        </p:blipFill>
        <p:spPr>
          <a:xfrm>
            <a:off x="6102482" y="2450122"/>
            <a:ext cx="5014522" cy="3506805"/>
          </a:xfrm>
          <a:prstGeom prst="rect">
            <a:avLst/>
          </a:prstGeom>
        </p:spPr>
      </p:pic>
    </p:spTree>
    <p:extLst>
      <p:ext uri="{BB962C8B-B14F-4D97-AF65-F5344CB8AC3E}">
        <p14:creationId xmlns:p14="http://schemas.microsoft.com/office/powerpoint/2010/main" val="92100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5591_TF22378848.potx" id="{FB84F41F-4448-4F11-BE81-DA351851639F}" vid="{0BF0C845-FE40-4202-9FFA-3A0C1052C57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Modello integrale</Template>
  <TotalTime>9282</TotalTime>
  <Words>2620</Words>
  <Application>Microsoft Office PowerPoint</Application>
  <PresentationFormat>Widescreen</PresentationFormat>
  <Paragraphs>222</Paragraphs>
  <Slides>15</Slides>
  <Notes>15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15</vt:i4>
      </vt:variant>
    </vt:vector>
  </HeadingPairs>
  <TitlesOfParts>
    <vt:vector size="25" baseType="lpstr">
      <vt:lpstr>Avenir Next LT Pro Light</vt:lpstr>
      <vt:lpstr>Calibri</vt:lpstr>
      <vt:lpstr>Cambria Math</vt:lpstr>
      <vt:lpstr>Courier New</vt:lpstr>
      <vt:lpstr>Quire Sans Light</vt:lpstr>
      <vt:lpstr>Tw Cen MT</vt:lpstr>
      <vt:lpstr>Tw Cen MT Condensed</vt:lpstr>
      <vt:lpstr>Wingdings</vt:lpstr>
      <vt:lpstr>Wingdings 3</vt:lpstr>
      <vt:lpstr>Integrale</vt:lpstr>
      <vt:lpstr>Presentazione standard di PowerPoint</vt:lpstr>
      <vt:lpstr>WHAT IS THIS PROJECT ABOUT</vt:lpstr>
      <vt:lpstr>Presentazione standard di PowerPoint</vt:lpstr>
      <vt:lpstr>IMPORTING TRAINING DATA</vt:lpstr>
      <vt:lpstr>Model code</vt:lpstr>
      <vt:lpstr>training</vt:lpstr>
      <vt:lpstr>Presentazione standard di PowerPoint</vt:lpstr>
      <vt:lpstr>FIRST TRAINING FUNCTIONS</vt:lpstr>
      <vt:lpstr>LAST two TRAINING FUNCTIONS</vt:lpstr>
      <vt:lpstr>LAST two TRAINING FUNCTIONS</vt:lpstr>
      <vt:lpstr>Other architectures tried</vt:lpstr>
      <vt:lpstr>MODEL ONE: SUMMARY</vt:lpstr>
      <vt:lpstr>MODEL two: SUMMARY</vt:lpstr>
      <vt:lpstr>Conclusions and future developments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Anna Fumagalli</dc:creator>
  <cp:lastModifiedBy>Anna Fumagalli</cp:lastModifiedBy>
  <cp:revision>9</cp:revision>
  <dcterms:created xsi:type="dcterms:W3CDTF">2022-09-04T17:52:26Z</dcterms:created>
  <dcterms:modified xsi:type="dcterms:W3CDTF">2022-09-14T20:16:11Z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